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62" r:id="rId7"/>
    <p:sldId id="257" r:id="rId8"/>
    <p:sldId id="265" r:id="rId9"/>
    <p:sldId id="267" r:id="rId10"/>
    <p:sldId id="263" r:id="rId11"/>
    <p:sldId id="268" r:id="rId12"/>
    <p:sldId id="269" r:id="rId13"/>
    <p:sldId id="270" r:id="rId14"/>
    <p:sldId id="271" r:id="rId15"/>
    <p:sldId id="272" r:id="rId16"/>
    <p:sldId id="273" r:id="rId17"/>
    <p:sldId id="274" r:id="rId18"/>
    <p:sldId id="266"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A77EF7-D439-4998-A33E-175F2D5088C7}" v="303" dt="2020-12-18T15:40:46.890"/>
    <p1510:client id="{8729D7B6-B774-4B45-9C79-9FDF76BA0083}" v="4" dt="2021-02-04T21:50:05.039"/>
    <p1510:client id="{E3AFE47A-C511-4EEE-BA12-52CF407D94E2}" v="8" dt="2021-02-04T21:43:33.5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3" d="100"/>
          <a:sy n="83" d="100"/>
        </p:scale>
        <p:origin x="614" y="6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ller Eaton" userId="rH4KTjVyavlPFgHNioxOlufCkP8URtBceVQOVrkS6kg=" providerId="None" clId="Web-{E3AFE47A-C511-4EEE-BA12-52CF407D94E2}"/>
    <pc:docChg chg="modSld">
      <pc:chgData name="Miller Eaton" userId="rH4KTjVyavlPFgHNioxOlufCkP8URtBceVQOVrkS6kg=" providerId="None" clId="Web-{E3AFE47A-C511-4EEE-BA12-52CF407D94E2}" dt="2021-02-04T21:43:33.520" v="4" actId="20577"/>
      <pc:docMkLst>
        <pc:docMk/>
      </pc:docMkLst>
      <pc:sldChg chg="modSp">
        <pc:chgData name="Miller Eaton" userId="rH4KTjVyavlPFgHNioxOlufCkP8URtBceVQOVrkS6kg=" providerId="None" clId="Web-{E3AFE47A-C511-4EEE-BA12-52CF407D94E2}" dt="2021-02-04T21:43:33.520" v="4" actId="20577"/>
        <pc:sldMkLst>
          <pc:docMk/>
          <pc:sldMk cId="1424233924" sldId="258"/>
        </pc:sldMkLst>
        <pc:spChg chg="mod">
          <ac:chgData name="Miller Eaton" userId="rH4KTjVyavlPFgHNioxOlufCkP8URtBceVQOVrkS6kg=" providerId="None" clId="Web-{E3AFE47A-C511-4EEE-BA12-52CF407D94E2}" dt="2021-02-04T21:43:33.520" v="4" actId="20577"/>
          <ac:spMkLst>
            <pc:docMk/>
            <pc:sldMk cId="1424233924" sldId="258"/>
            <ac:spMk id="17" creationId="{F0AD9BA1-4B94-42AE-84AD-46E5EA382DB4}"/>
          </ac:spMkLst>
        </pc:spChg>
        <pc:cxnChg chg="mod">
          <ac:chgData name="Miller Eaton" userId="rH4KTjVyavlPFgHNioxOlufCkP8URtBceVQOVrkS6kg=" providerId="None" clId="Web-{E3AFE47A-C511-4EEE-BA12-52CF407D94E2}" dt="2021-02-04T21:43:09.222" v="3" actId="20577"/>
          <ac:cxnSpMkLst>
            <pc:docMk/>
            <pc:sldMk cId="1424233924" sldId="258"/>
            <ac:cxnSpMk id="22" creationId="{8639F0BD-5C00-4CC5-A103-746EDC612C5C}"/>
          </ac:cxnSpMkLst>
        </pc:cxnChg>
      </pc:sldChg>
    </pc:docChg>
  </pc:docChgLst>
  <pc:docChgLst>
    <pc:chgData name="Miller Eaton" userId="rH4KTjVyavlPFgHNioxOlufCkP8URtBceVQOVrkS6kg=" providerId="None" clId="Web-{2EA77EF7-D439-4998-A33E-175F2D5088C7}"/>
    <pc:docChg chg="modSld">
      <pc:chgData name="Miller Eaton" userId="rH4KTjVyavlPFgHNioxOlufCkP8URtBceVQOVrkS6kg=" providerId="None" clId="Web-{2EA77EF7-D439-4998-A33E-175F2D5088C7}" dt="2020-12-18T15:40:46.890" v="293"/>
      <pc:docMkLst>
        <pc:docMk/>
      </pc:docMkLst>
      <pc:sldChg chg="addSp delSp modSp">
        <pc:chgData name="Miller Eaton" userId="rH4KTjVyavlPFgHNioxOlufCkP8URtBceVQOVrkS6kg=" providerId="None" clId="Web-{2EA77EF7-D439-4998-A33E-175F2D5088C7}" dt="2020-12-18T15:24:06.873" v="283" actId="1076"/>
        <pc:sldMkLst>
          <pc:docMk/>
          <pc:sldMk cId="3724433955" sldId="257"/>
        </pc:sldMkLst>
        <pc:spChg chg="mod">
          <ac:chgData name="Miller Eaton" userId="rH4KTjVyavlPFgHNioxOlufCkP8URtBceVQOVrkS6kg=" providerId="None" clId="Web-{2EA77EF7-D439-4998-A33E-175F2D5088C7}" dt="2020-12-18T15:20:58.882" v="137" actId="20577"/>
          <ac:spMkLst>
            <pc:docMk/>
            <pc:sldMk cId="3724433955" sldId="257"/>
            <ac:spMk id="2" creationId="{16843A6B-D007-45C2-9035-189DAE8684FB}"/>
          </ac:spMkLst>
        </pc:spChg>
        <pc:spChg chg="add del">
          <ac:chgData name="Miller Eaton" userId="rH4KTjVyavlPFgHNioxOlufCkP8URtBceVQOVrkS6kg=" providerId="None" clId="Web-{2EA77EF7-D439-4998-A33E-175F2D5088C7}" dt="2020-12-18T15:19:27.692" v="64"/>
          <ac:spMkLst>
            <pc:docMk/>
            <pc:sldMk cId="3724433955" sldId="257"/>
            <ac:spMk id="5" creationId="{7BA0F681-CD41-4958-A600-4CB8DFAB24FA}"/>
          </ac:spMkLst>
        </pc:spChg>
        <pc:spChg chg="add mod">
          <ac:chgData name="Miller Eaton" userId="rH4KTjVyavlPFgHNioxOlufCkP8URtBceVQOVrkS6kg=" providerId="None" clId="Web-{2EA77EF7-D439-4998-A33E-175F2D5088C7}" dt="2020-12-18T15:19:50.833" v="76" actId="20577"/>
          <ac:spMkLst>
            <pc:docMk/>
            <pc:sldMk cId="3724433955" sldId="257"/>
            <ac:spMk id="6" creationId="{65E2AE99-1727-4C7C-95C9-FC42582F825D}"/>
          </ac:spMkLst>
        </pc:spChg>
        <pc:spChg chg="add del mod">
          <ac:chgData name="Miller Eaton" userId="rH4KTjVyavlPFgHNioxOlufCkP8URtBceVQOVrkS6kg=" providerId="None" clId="Web-{2EA77EF7-D439-4998-A33E-175F2D5088C7}" dt="2020-12-18T15:19:24.129" v="63"/>
          <ac:spMkLst>
            <pc:docMk/>
            <pc:sldMk cId="3724433955" sldId="257"/>
            <ac:spMk id="7" creationId="{7237F6B8-C2B3-455D-9B06-05E8F7EA3846}"/>
          </ac:spMkLst>
        </pc:spChg>
        <pc:spChg chg="add mod">
          <ac:chgData name="Miller Eaton" userId="rH4KTjVyavlPFgHNioxOlufCkP8URtBceVQOVrkS6kg=" providerId="None" clId="Web-{2EA77EF7-D439-4998-A33E-175F2D5088C7}" dt="2020-12-18T15:19:53.489" v="79" actId="20577"/>
          <ac:spMkLst>
            <pc:docMk/>
            <pc:sldMk cId="3724433955" sldId="257"/>
            <ac:spMk id="8" creationId="{5D5C9DDD-7516-4830-9437-DB50B1957488}"/>
          </ac:spMkLst>
        </pc:spChg>
        <pc:spChg chg="add mod">
          <ac:chgData name="Miller Eaton" userId="rH4KTjVyavlPFgHNioxOlufCkP8URtBceVQOVrkS6kg=" providerId="None" clId="Web-{2EA77EF7-D439-4998-A33E-175F2D5088C7}" dt="2020-12-18T15:24:00.982" v="282" actId="1076"/>
          <ac:spMkLst>
            <pc:docMk/>
            <pc:sldMk cId="3724433955" sldId="257"/>
            <ac:spMk id="9" creationId="{EBA8D8D1-9B5D-4A49-B8BF-28446FE08B8B}"/>
          </ac:spMkLst>
        </pc:spChg>
        <pc:picChg chg="add mod modCrop">
          <ac:chgData name="Miller Eaton" userId="rH4KTjVyavlPFgHNioxOlufCkP8URtBceVQOVrkS6kg=" providerId="None" clId="Web-{2EA77EF7-D439-4998-A33E-175F2D5088C7}" dt="2020-12-18T15:18:43.768" v="42" actId="1076"/>
          <ac:picMkLst>
            <pc:docMk/>
            <pc:sldMk cId="3724433955" sldId="257"/>
            <ac:picMk id="3" creationId="{F18A9415-672F-4F0C-BAC3-E7A1A2E2702D}"/>
          </ac:picMkLst>
        </pc:picChg>
        <pc:picChg chg="add mod modCrop">
          <ac:chgData name="Miller Eaton" userId="rH4KTjVyavlPFgHNioxOlufCkP8URtBceVQOVrkS6kg=" providerId="None" clId="Web-{2EA77EF7-D439-4998-A33E-175F2D5088C7}" dt="2020-12-18T15:18:56.331" v="46" actId="1076"/>
          <ac:picMkLst>
            <pc:docMk/>
            <pc:sldMk cId="3724433955" sldId="257"/>
            <ac:picMk id="4" creationId="{5598524F-ED0B-4D3F-8375-ABC5A55CA50D}"/>
          </ac:picMkLst>
        </pc:picChg>
        <pc:cxnChg chg="add del mod">
          <ac:chgData name="Miller Eaton" userId="rH4KTjVyavlPFgHNioxOlufCkP8URtBceVQOVrkS6kg=" providerId="None" clId="Web-{2EA77EF7-D439-4998-A33E-175F2D5088C7}" dt="2020-12-18T15:23:27.043" v="270"/>
          <ac:cxnSpMkLst>
            <pc:docMk/>
            <pc:sldMk cId="3724433955" sldId="257"/>
            <ac:cxnSpMk id="10" creationId="{900D3756-1067-40D0-A5F4-1DD6BC251C01}"/>
          </ac:cxnSpMkLst>
        </pc:cxnChg>
        <pc:cxnChg chg="add del mod">
          <ac:chgData name="Miller Eaton" userId="rH4KTjVyavlPFgHNioxOlufCkP8URtBceVQOVrkS6kg=" providerId="None" clId="Web-{2EA77EF7-D439-4998-A33E-175F2D5088C7}" dt="2020-12-18T15:23:27.747" v="271"/>
          <ac:cxnSpMkLst>
            <pc:docMk/>
            <pc:sldMk cId="3724433955" sldId="257"/>
            <ac:cxnSpMk id="11" creationId="{0B2A624A-C041-4304-B1F5-EFBD6982BF7C}"/>
          </ac:cxnSpMkLst>
        </pc:cxnChg>
        <pc:cxnChg chg="add mod">
          <ac:chgData name="Miller Eaton" userId="rH4KTjVyavlPFgHNioxOlufCkP8URtBceVQOVrkS6kg=" providerId="None" clId="Web-{2EA77EF7-D439-4998-A33E-175F2D5088C7}" dt="2020-12-18T15:24:06.873" v="283" actId="1076"/>
          <ac:cxnSpMkLst>
            <pc:docMk/>
            <pc:sldMk cId="3724433955" sldId="257"/>
            <ac:cxnSpMk id="12" creationId="{C7A95B29-2EAA-40ED-9E6F-3E6FC312C52D}"/>
          </ac:cxnSpMkLst>
        </pc:cxnChg>
        <pc:cxnChg chg="add mod">
          <ac:chgData name="Miller Eaton" userId="rH4KTjVyavlPFgHNioxOlufCkP8URtBceVQOVrkS6kg=" providerId="None" clId="Web-{2EA77EF7-D439-4998-A33E-175F2D5088C7}" dt="2020-12-18T15:23:56.388" v="281" actId="14100"/>
          <ac:cxnSpMkLst>
            <pc:docMk/>
            <pc:sldMk cId="3724433955" sldId="257"/>
            <ac:cxnSpMk id="13" creationId="{C857301F-5A22-4B09-89A8-68D7A126E6E8}"/>
          </ac:cxnSpMkLst>
        </pc:cxnChg>
      </pc:sldChg>
      <pc:sldChg chg="modSp">
        <pc:chgData name="Miller Eaton" userId="rH4KTjVyavlPFgHNioxOlufCkP8URtBceVQOVrkS6kg=" providerId="None" clId="Web-{2EA77EF7-D439-4998-A33E-175F2D5088C7}" dt="2020-12-18T15:40:46.890" v="293"/>
        <pc:sldMkLst>
          <pc:docMk/>
          <pc:sldMk cId="1424233924" sldId="258"/>
        </pc:sldMkLst>
        <pc:spChg chg="mod">
          <ac:chgData name="Miller Eaton" userId="rH4KTjVyavlPFgHNioxOlufCkP8URtBceVQOVrkS6kg=" providerId="None" clId="Web-{2EA77EF7-D439-4998-A33E-175F2D5088C7}" dt="2020-12-18T15:40:46.890" v="293"/>
          <ac:spMkLst>
            <pc:docMk/>
            <pc:sldMk cId="1424233924" sldId="258"/>
            <ac:spMk id="13" creationId="{B82166BD-57A5-4E27-951A-D12241BBF66D}"/>
          </ac:spMkLst>
        </pc:spChg>
      </pc:sldChg>
      <pc:sldChg chg="modSp">
        <pc:chgData name="Miller Eaton" userId="rH4KTjVyavlPFgHNioxOlufCkP8URtBceVQOVrkS6kg=" providerId="None" clId="Web-{2EA77EF7-D439-4998-A33E-175F2D5088C7}" dt="2020-12-18T15:40:30.952" v="289" actId="20577"/>
        <pc:sldMkLst>
          <pc:docMk/>
          <pc:sldMk cId="3711391037" sldId="263"/>
        </pc:sldMkLst>
        <pc:spChg chg="mod">
          <ac:chgData name="Miller Eaton" userId="rH4KTjVyavlPFgHNioxOlufCkP8URtBceVQOVrkS6kg=" providerId="None" clId="Web-{2EA77EF7-D439-4998-A33E-175F2D5088C7}" dt="2020-12-18T15:40:30.952" v="289" actId="20577"/>
          <ac:spMkLst>
            <pc:docMk/>
            <pc:sldMk cId="3711391037" sldId="263"/>
            <ac:spMk id="4" creationId="{ED0E1809-24EF-4713-8632-16ECDF456CE8}"/>
          </ac:spMkLst>
        </pc:spChg>
      </pc:sldChg>
    </pc:docChg>
  </pc:docChgLst>
  <pc:docChgLst>
    <pc:chgData name="Miller Eaton" userId="rH4KTjVyavlPFgHNioxOlufCkP8URtBceVQOVrkS6kg=" providerId="None" clId="Web-{8729D7B6-B774-4B45-9C79-9FDF76BA0083}"/>
    <pc:docChg chg="modSld">
      <pc:chgData name="Miller Eaton" userId="rH4KTjVyavlPFgHNioxOlufCkP8URtBceVQOVrkS6kg=" providerId="None" clId="Web-{8729D7B6-B774-4B45-9C79-9FDF76BA0083}" dt="2021-02-04T21:50:05.039" v="1" actId="20577"/>
      <pc:docMkLst>
        <pc:docMk/>
      </pc:docMkLst>
      <pc:sldChg chg="modSp">
        <pc:chgData name="Miller Eaton" userId="rH4KTjVyavlPFgHNioxOlufCkP8URtBceVQOVrkS6kg=" providerId="None" clId="Web-{8729D7B6-B774-4B45-9C79-9FDF76BA0083}" dt="2021-02-04T21:50:05.039" v="1" actId="20577"/>
        <pc:sldMkLst>
          <pc:docMk/>
          <pc:sldMk cId="1616514122" sldId="262"/>
        </pc:sldMkLst>
        <pc:spChg chg="mod">
          <ac:chgData name="Miller Eaton" userId="rH4KTjVyavlPFgHNioxOlufCkP8URtBceVQOVrkS6kg=" providerId="None" clId="Web-{8729D7B6-B774-4B45-9C79-9FDF76BA0083}" dt="2021-02-04T21:50:05.039" v="1" actId="20577"/>
          <ac:spMkLst>
            <pc:docMk/>
            <pc:sldMk cId="1616514122" sldId="262"/>
            <ac:spMk id="12" creationId="{C7B93BFF-04B3-43EF-BC3C-0EEE56D2A63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39B9C-0A50-425C-A92C-66ED5BADF0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4BAD25-4EA5-418E-9A3F-7771EE061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CF1A63-F599-43E8-A717-AB11FFEA9B53}"/>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0CCBEC8A-DF7D-448A-A322-E55538FEDB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BD570E-02FF-4E81-93B8-0A0C0FACEBDF}"/>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16222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63182-5A3F-41F3-99D7-930880C5D2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5E00F-1A58-403D-9BCE-375F80FD4DB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0E0DC7-EC81-413E-8463-04EA5FC71CC7}"/>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0BC7E316-81F7-416F-808C-1DEE59E23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1639C-C8D0-4B34-942C-4E3CE68CBA05}"/>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6064229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879A2-1704-45F4-BF8D-469CC2E941A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9D0F14-92DD-447C-83AF-2142AD7FFB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6992DD-6E1A-4526-8C0E-36C1AE1618B8}"/>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37B5EE3E-F685-455D-8880-BD41DBB83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118F9-B710-422F-942F-202ADC72AF48}"/>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2030139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0881-59E7-4968-B77F-7199C0C7A5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B7A983-2B01-4811-9201-E19143478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4A631-EA73-4D75-A4BD-FCEF96A778BB}"/>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13633DE5-F6F6-4AA6-9528-29F5880FA0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2E9608-C518-4EFB-87B1-32AE70449D86}"/>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296714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EEFC8-68EE-4005-BEE5-87E1651186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02E7AE-2321-4BC3-BA30-F335BE18D3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3BA611-4E80-417C-93A3-C0C4797D8BD4}"/>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131B849B-45B8-46D2-81A3-9BECA13AB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1BC6DB-AE0C-4B87-B7DF-387F82994C86}"/>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2732197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D2D2F-7DA2-4474-BF24-82C81C58BF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D8A8B-32B9-49B3-A4B1-BC56AE8CF1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36FA6C-770B-41B5-B15D-7153B35D24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A4E56C-ADC5-4AFB-9B8F-95F4995A2DEA}"/>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6" name="Footer Placeholder 5">
            <a:extLst>
              <a:ext uri="{FF2B5EF4-FFF2-40B4-BE49-F238E27FC236}">
                <a16:creationId xmlns:a16="http://schemas.microsoft.com/office/drawing/2014/main" id="{FF837B76-1AEF-41C8-B6D6-0B5DE3FCD1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92FEC0-EF44-4334-A8C6-40D61718CE1B}"/>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765892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29266-385F-4C24-8A2C-68D7BADB0D7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53EE47-8178-4735-81D1-1D0B33D614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1C35A5-0820-4A61-934D-C4D13CFAF9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DFBB67-E586-4DC6-A89F-6C20CE3838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A137B0-CA16-4734-9C02-4E15277F77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A6E1AD-30F5-4957-8375-47B6C475AD97}"/>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8" name="Footer Placeholder 7">
            <a:extLst>
              <a:ext uri="{FF2B5EF4-FFF2-40B4-BE49-F238E27FC236}">
                <a16:creationId xmlns:a16="http://schemas.microsoft.com/office/drawing/2014/main" id="{61E64535-C8FA-474C-964C-030603DF7B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E494EF8-C07B-479B-86A6-ACA7D7E5D5DA}"/>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366227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26914-1A48-477A-B04A-8202D93860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E935512-C581-4675-9445-6EDE0F337FD3}"/>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4" name="Footer Placeholder 3">
            <a:extLst>
              <a:ext uri="{FF2B5EF4-FFF2-40B4-BE49-F238E27FC236}">
                <a16:creationId xmlns:a16="http://schemas.microsoft.com/office/drawing/2014/main" id="{505D0435-C409-4405-A356-B63DFE693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93F195-FA95-45FA-9307-20C0AF9FB731}"/>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2439398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3EDA3A-9E4E-4708-8597-E8D580B4B02E}"/>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3" name="Footer Placeholder 2">
            <a:extLst>
              <a:ext uri="{FF2B5EF4-FFF2-40B4-BE49-F238E27FC236}">
                <a16:creationId xmlns:a16="http://schemas.microsoft.com/office/drawing/2014/main" id="{1B23460F-0519-46D5-9975-F5B9B04054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A44680-C871-4F06-99F5-AD4ABFB7FCF1}"/>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3717907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377F1-5322-4384-BC8C-7115740EB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A4F8AB-6272-42AB-B19D-347BAA87A8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073B61-94D2-4552-A35C-9ACBF9E25A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4E5E8E-A811-4DF3-89B8-3ED379AAA521}"/>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6" name="Footer Placeholder 5">
            <a:extLst>
              <a:ext uri="{FF2B5EF4-FFF2-40B4-BE49-F238E27FC236}">
                <a16:creationId xmlns:a16="http://schemas.microsoft.com/office/drawing/2014/main" id="{FC5B1871-B9A7-4B90-9E6E-1723D7BA2B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4671E1-3E06-4D4F-A95E-FF74F6EE14F4}"/>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1908703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77EE8-039A-486E-89F9-4DFF37215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3C671F-1999-47E7-A5CE-62678CDAEC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A8EE94-C5C9-4EE6-848D-FA71A1E72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F5E610-CB4E-495E-BC0D-356E074B35F9}"/>
              </a:ext>
            </a:extLst>
          </p:cNvPr>
          <p:cNvSpPr>
            <a:spLocks noGrp="1"/>
          </p:cNvSpPr>
          <p:nvPr>
            <p:ph type="dt" sz="half" idx="10"/>
          </p:nvPr>
        </p:nvSpPr>
        <p:spPr/>
        <p:txBody>
          <a:bodyPr/>
          <a:lstStyle/>
          <a:p>
            <a:fld id="{AC608B0F-A534-4F87-B1A1-E6EACFB22197}" type="datetimeFigureOut">
              <a:rPr lang="en-US" smtClean="0"/>
              <a:t>3/26/2022</a:t>
            </a:fld>
            <a:endParaRPr lang="en-US"/>
          </a:p>
        </p:txBody>
      </p:sp>
      <p:sp>
        <p:nvSpPr>
          <p:cNvPr id="6" name="Footer Placeholder 5">
            <a:extLst>
              <a:ext uri="{FF2B5EF4-FFF2-40B4-BE49-F238E27FC236}">
                <a16:creationId xmlns:a16="http://schemas.microsoft.com/office/drawing/2014/main" id="{D9785111-3331-414B-AB5B-ADB827B913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4C6397-FA23-45B7-8DD0-7147B6F3BD35}"/>
              </a:ext>
            </a:extLst>
          </p:cNvPr>
          <p:cNvSpPr>
            <a:spLocks noGrp="1"/>
          </p:cNvSpPr>
          <p:nvPr>
            <p:ph type="sldNum" sz="quarter" idx="12"/>
          </p:nvPr>
        </p:nvSpPr>
        <p:spPr/>
        <p:txBody>
          <a:bodyPr/>
          <a:lstStyle/>
          <a:p>
            <a:fld id="{40828864-95DF-4BD8-9A6D-1EE01528725C}" type="slidenum">
              <a:rPr lang="en-US" smtClean="0"/>
              <a:t>‹#›</a:t>
            </a:fld>
            <a:endParaRPr lang="en-US"/>
          </a:p>
        </p:txBody>
      </p:sp>
    </p:spTree>
    <p:extLst>
      <p:ext uri="{BB962C8B-B14F-4D97-AF65-F5344CB8AC3E}">
        <p14:creationId xmlns:p14="http://schemas.microsoft.com/office/powerpoint/2010/main" val="2488560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D4F18D-30BF-4F60-8B69-BE07D6321A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76617E-748C-411A-B1DA-05E9DA0C4C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62EC24-B607-49E6-8486-CA10517ECB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08B0F-A534-4F87-B1A1-E6EACFB22197}" type="datetimeFigureOut">
              <a:rPr lang="en-US" smtClean="0"/>
              <a:t>3/26/2022</a:t>
            </a:fld>
            <a:endParaRPr lang="en-US"/>
          </a:p>
        </p:txBody>
      </p:sp>
      <p:sp>
        <p:nvSpPr>
          <p:cNvPr id="5" name="Footer Placeholder 4">
            <a:extLst>
              <a:ext uri="{FF2B5EF4-FFF2-40B4-BE49-F238E27FC236}">
                <a16:creationId xmlns:a16="http://schemas.microsoft.com/office/drawing/2014/main" id="{A9309ACD-E9E2-484C-8507-204E50F9D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CCE07C0-4D6E-47AD-AC19-B8BDD2BFB7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28864-95DF-4BD8-9A6D-1EE01528725C}" type="slidenum">
              <a:rPr lang="en-US" smtClean="0"/>
              <a:t>‹#›</a:t>
            </a:fld>
            <a:endParaRPr lang="en-US"/>
          </a:p>
        </p:txBody>
      </p:sp>
    </p:spTree>
    <p:extLst>
      <p:ext uri="{BB962C8B-B14F-4D97-AF65-F5344CB8AC3E}">
        <p14:creationId xmlns:p14="http://schemas.microsoft.com/office/powerpoint/2010/main" val="3806552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A053A-BF1B-4310-8C13-3CA4548982CC}"/>
              </a:ext>
            </a:extLst>
          </p:cNvPr>
          <p:cNvSpPr>
            <a:spLocks noGrp="1"/>
          </p:cNvSpPr>
          <p:nvPr>
            <p:ph type="ctrTitle"/>
          </p:nvPr>
        </p:nvSpPr>
        <p:spPr/>
        <p:txBody>
          <a:bodyPr/>
          <a:lstStyle/>
          <a:p>
            <a:r>
              <a:rPr lang="en-US" dirty="0"/>
              <a:t>Counting High Photon Numbers with a TES</a:t>
            </a:r>
          </a:p>
        </p:txBody>
      </p:sp>
      <p:sp>
        <p:nvSpPr>
          <p:cNvPr id="3" name="Subtitle 2">
            <a:extLst>
              <a:ext uri="{FF2B5EF4-FFF2-40B4-BE49-F238E27FC236}">
                <a16:creationId xmlns:a16="http://schemas.microsoft.com/office/drawing/2014/main" id="{4D3737FD-1026-4FE8-8D01-BCF7C25087D8}"/>
              </a:ext>
            </a:extLst>
          </p:cNvPr>
          <p:cNvSpPr>
            <a:spLocks noGrp="1"/>
          </p:cNvSpPr>
          <p:nvPr>
            <p:ph type="subTitle" idx="1"/>
          </p:nvPr>
        </p:nvSpPr>
        <p:spPr/>
        <p:txBody>
          <a:bodyPr/>
          <a:lstStyle/>
          <a:p>
            <a:r>
              <a:rPr lang="en-US" dirty="0"/>
              <a:t>Miller Eaton</a:t>
            </a:r>
          </a:p>
        </p:txBody>
      </p:sp>
    </p:spTree>
    <p:extLst>
      <p:ext uri="{BB962C8B-B14F-4D97-AF65-F5344CB8AC3E}">
        <p14:creationId xmlns:p14="http://schemas.microsoft.com/office/powerpoint/2010/main" val="2699844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0E1809-24EF-4713-8632-16ECDF456CE8}"/>
              </a:ext>
            </a:extLst>
          </p:cNvPr>
          <p:cNvSpPr txBox="1"/>
          <p:nvPr/>
        </p:nvSpPr>
        <p:spPr>
          <a:xfrm>
            <a:off x="454144" y="480614"/>
            <a:ext cx="10852728" cy="2308324"/>
          </a:xfrm>
          <a:prstGeom prst="rect">
            <a:avLst/>
          </a:prstGeom>
          <a:noFill/>
        </p:spPr>
        <p:txBody>
          <a:bodyPr wrap="square" lIns="91440" tIns="45720" rIns="91440" bIns="45720" rtlCol="0" anchor="t">
            <a:spAutoFit/>
          </a:bodyPr>
          <a:lstStyle/>
          <a:p>
            <a:pPr marL="285750" indent="-285750">
              <a:buFontTx/>
              <a:buChar char="-"/>
            </a:pPr>
            <a:r>
              <a:rPr lang="en-US" sz="1600" dirty="0"/>
              <a:t>Send a pulsed coherent state to TES of alpha~2 for about 1 sec to acquire data to calibrate the thresholds.</a:t>
            </a:r>
          </a:p>
          <a:p>
            <a:pPr marL="742950" lvl="1" indent="-285750">
              <a:buFontTx/>
              <a:buChar char="-"/>
            </a:pPr>
            <a:r>
              <a:rPr lang="en-US" sz="1600" dirty="0"/>
              <a:t>Acquire TES output on one channel, and TTL pulse signal on another channel </a:t>
            </a:r>
          </a:p>
          <a:p>
            <a:pPr marL="285750" indent="-285750">
              <a:buFontTx/>
              <a:buChar char="-"/>
            </a:pPr>
            <a:endParaRPr lang="en-US" sz="1600" dirty="0"/>
          </a:p>
          <a:p>
            <a:pPr marL="285750" indent="-285750">
              <a:buFontTx/>
              <a:buChar char="-"/>
            </a:pPr>
            <a:r>
              <a:rPr lang="en-US" sz="1600" dirty="0"/>
              <a:t>The coherent state should be slightly stronger than what you want to measure, so you can better calibrate the 8-10 photon number region. Run the code “</a:t>
            </a:r>
            <a:r>
              <a:rPr lang="en-US" sz="1600" dirty="0" err="1"/>
              <a:t>pulse_counts_self_threshold.m</a:t>
            </a:r>
            <a:r>
              <a:rPr lang="en-US" sz="1600" dirty="0"/>
              <a:t>” to fit the histogram to N </a:t>
            </a:r>
            <a:r>
              <a:rPr lang="en-US" sz="1600" dirty="0" err="1"/>
              <a:t>Guassians</a:t>
            </a:r>
            <a:r>
              <a:rPr lang="en-US" sz="1600" dirty="0"/>
              <a:t> and find the thresholds from the intersection points. These thresholds can then be used for all data in the set you take (same TES temperature and bias points)</a:t>
            </a:r>
          </a:p>
          <a:p>
            <a:r>
              <a:rPr lang="en-US" sz="1600" dirty="0"/>
              <a:t> </a:t>
            </a:r>
          </a:p>
          <a:p>
            <a:r>
              <a:rPr lang="en-US" sz="1600" dirty="0"/>
              <a:t>- *note* it is advisable to manually double-check the thresholds by looking at the histograms manually in case of errors </a:t>
            </a:r>
          </a:p>
        </p:txBody>
      </p:sp>
    </p:spTree>
    <p:extLst>
      <p:ext uri="{BB962C8B-B14F-4D97-AF65-F5344CB8AC3E}">
        <p14:creationId xmlns:p14="http://schemas.microsoft.com/office/powerpoint/2010/main" val="3711391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231662-4ECE-4C8B-8AEF-DE061EBA97DC}"/>
              </a:ext>
            </a:extLst>
          </p:cNvPr>
          <p:cNvSpPr txBox="1"/>
          <p:nvPr/>
        </p:nvSpPr>
        <p:spPr>
          <a:xfrm>
            <a:off x="3676073" y="235589"/>
            <a:ext cx="6096000" cy="400110"/>
          </a:xfrm>
          <a:prstGeom prst="rect">
            <a:avLst/>
          </a:prstGeom>
          <a:noFill/>
        </p:spPr>
        <p:txBody>
          <a:bodyPr wrap="square">
            <a:spAutoFit/>
          </a:bodyPr>
          <a:lstStyle/>
          <a:p>
            <a:r>
              <a:rPr lang="en-US" sz="2000" b="1" dirty="0"/>
              <a:t>pulse_counts_self_threshold.m</a:t>
            </a:r>
          </a:p>
        </p:txBody>
      </p:sp>
      <p:pic>
        <p:nvPicPr>
          <p:cNvPr id="4" name="Picture 3">
            <a:extLst>
              <a:ext uri="{FF2B5EF4-FFF2-40B4-BE49-F238E27FC236}">
                <a16:creationId xmlns:a16="http://schemas.microsoft.com/office/drawing/2014/main" id="{E36166C6-CA4A-459B-AC67-E5A9B61B2766}"/>
              </a:ext>
            </a:extLst>
          </p:cNvPr>
          <p:cNvPicPr>
            <a:picLocks noChangeAspect="1"/>
          </p:cNvPicPr>
          <p:nvPr/>
        </p:nvPicPr>
        <p:blipFill>
          <a:blip r:embed="rId2"/>
          <a:stretch>
            <a:fillRect/>
          </a:stretch>
        </p:blipFill>
        <p:spPr>
          <a:xfrm>
            <a:off x="1126692" y="1791277"/>
            <a:ext cx="8848725" cy="1695450"/>
          </a:xfrm>
          <a:prstGeom prst="rect">
            <a:avLst/>
          </a:prstGeom>
        </p:spPr>
      </p:pic>
      <p:sp>
        <p:nvSpPr>
          <p:cNvPr id="6" name="TextBox 5">
            <a:extLst>
              <a:ext uri="{FF2B5EF4-FFF2-40B4-BE49-F238E27FC236}">
                <a16:creationId xmlns:a16="http://schemas.microsoft.com/office/drawing/2014/main" id="{3B38D410-0D42-4E8E-AA19-9B52B6428B7C}"/>
              </a:ext>
            </a:extLst>
          </p:cNvPr>
          <p:cNvSpPr txBox="1"/>
          <p:nvPr/>
        </p:nvSpPr>
        <p:spPr>
          <a:xfrm>
            <a:off x="1126692" y="990814"/>
            <a:ext cx="6096000" cy="646331"/>
          </a:xfrm>
          <a:prstGeom prst="rect">
            <a:avLst/>
          </a:prstGeom>
          <a:noFill/>
        </p:spPr>
        <p:txBody>
          <a:bodyPr wrap="square">
            <a:spAutoFit/>
          </a:bodyPr>
          <a:lstStyle/>
          <a:p>
            <a:r>
              <a:rPr lang="en-US" sz="1800" dirty="0"/>
              <a:t>Important to set these variables at the top of the file. The train of TTL pulse should be the last channel in the acquired data </a:t>
            </a:r>
            <a:endParaRPr lang="en-US" dirty="0"/>
          </a:p>
        </p:txBody>
      </p:sp>
      <p:pic>
        <p:nvPicPr>
          <p:cNvPr id="8" name="Picture 7">
            <a:extLst>
              <a:ext uri="{FF2B5EF4-FFF2-40B4-BE49-F238E27FC236}">
                <a16:creationId xmlns:a16="http://schemas.microsoft.com/office/drawing/2014/main" id="{BE569B6D-611C-4406-96A6-46C3D6DC6FCB}"/>
              </a:ext>
            </a:extLst>
          </p:cNvPr>
          <p:cNvPicPr>
            <a:picLocks noChangeAspect="1"/>
          </p:cNvPicPr>
          <p:nvPr/>
        </p:nvPicPr>
        <p:blipFill>
          <a:blip r:embed="rId3"/>
          <a:stretch>
            <a:fillRect/>
          </a:stretch>
        </p:blipFill>
        <p:spPr>
          <a:xfrm>
            <a:off x="180975" y="5238536"/>
            <a:ext cx="12011025" cy="628650"/>
          </a:xfrm>
          <a:prstGeom prst="rect">
            <a:avLst/>
          </a:prstGeom>
        </p:spPr>
      </p:pic>
      <p:sp>
        <p:nvSpPr>
          <p:cNvPr id="9" name="TextBox 8">
            <a:extLst>
              <a:ext uri="{FF2B5EF4-FFF2-40B4-BE49-F238E27FC236}">
                <a16:creationId xmlns:a16="http://schemas.microsoft.com/office/drawing/2014/main" id="{A28A0AB5-2214-42E6-AC4D-3B049A8413DE}"/>
              </a:ext>
            </a:extLst>
          </p:cNvPr>
          <p:cNvSpPr txBox="1"/>
          <p:nvPr/>
        </p:nvSpPr>
        <p:spPr>
          <a:xfrm>
            <a:off x="249801" y="4418534"/>
            <a:ext cx="6096000" cy="646331"/>
          </a:xfrm>
          <a:prstGeom prst="rect">
            <a:avLst/>
          </a:prstGeom>
          <a:noFill/>
        </p:spPr>
        <p:txBody>
          <a:bodyPr wrap="square">
            <a:spAutoFit/>
          </a:bodyPr>
          <a:lstStyle/>
          <a:p>
            <a:r>
              <a:rPr lang="en-US" sz="1800" dirty="0"/>
              <a:t>After loading the data, the below code finds all location of TTL pulse signals around which to look for TES measured events</a:t>
            </a:r>
            <a:endParaRPr lang="en-US" dirty="0"/>
          </a:p>
        </p:txBody>
      </p:sp>
      <p:sp>
        <p:nvSpPr>
          <p:cNvPr id="10" name="TextBox 9">
            <a:extLst>
              <a:ext uri="{FF2B5EF4-FFF2-40B4-BE49-F238E27FC236}">
                <a16:creationId xmlns:a16="http://schemas.microsoft.com/office/drawing/2014/main" id="{EF6A366F-7FBB-4CCC-BF6A-C0A3619B9F48}"/>
              </a:ext>
            </a:extLst>
          </p:cNvPr>
          <p:cNvSpPr txBox="1"/>
          <p:nvPr/>
        </p:nvSpPr>
        <p:spPr>
          <a:xfrm>
            <a:off x="4006488" y="5763858"/>
            <a:ext cx="7575912" cy="923330"/>
          </a:xfrm>
          <a:prstGeom prst="rect">
            <a:avLst/>
          </a:prstGeom>
          <a:noFill/>
        </p:spPr>
        <p:txBody>
          <a:bodyPr wrap="square">
            <a:spAutoFit/>
          </a:bodyPr>
          <a:lstStyle/>
          <a:p>
            <a:r>
              <a:rPr lang="en-US" sz="1800" dirty="0"/>
              <a:t>Set this value &gt; 0 but just below the peak height of the acquired TTL signal. Note that depending on pulse settings, this might vary a little over the duration of the measurement, so be sure </a:t>
            </a:r>
            <a:r>
              <a:rPr lang="en-US" dirty="0"/>
              <a:t>to set it low enough to count them all!</a:t>
            </a:r>
          </a:p>
        </p:txBody>
      </p:sp>
      <p:cxnSp>
        <p:nvCxnSpPr>
          <p:cNvPr id="12" name="Straight Arrow Connector 11">
            <a:extLst>
              <a:ext uri="{FF2B5EF4-FFF2-40B4-BE49-F238E27FC236}">
                <a16:creationId xmlns:a16="http://schemas.microsoft.com/office/drawing/2014/main" id="{1F8C1689-1EB5-49A3-A955-A027FBA56FCA}"/>
              </a:ext>
            </a:extLst>
          </p:cNvPr>
          <p:cNvCxnSpPr>
            <a:cxnSpLocks/>
          </p:cNvCxnSpPr>
          <p:nvPr/>
        </p:nvCxnSpPr>
        <p:spPr>
          <a:xfrm flipV="1">
            <a:off x="11240655" y="5634182"/>
            <a:ext cx="489527" cy="3843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16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B9291-D1F6-481F-8118-BA64446671DA}"/>
              </a:ext>
            </a:extLst>
          </p:cNvPr>
          <p:cNvPicPr>
            <a:picLocks noChangeAspect="1"/>
          </p:cNvPicPr>
          <p:nvPr/>
        </p:nvPicPr>
        <p:blipFill>
          <a:blip r:embed="rId2"/>
          <a:stretch>
            <a:fillRect/>
          </a:stretch>
        </p:blipFill>
        <p:spPr>
          <a:xfrm>
            <a:off x="423402" y="1566556"/>
            <a:ext cx="4305300" cy="657225"/>
          </a:xfrm>
          <a:prstGeom prst="rect">
            <a:avLst/>
          </a:prstGeom>
        </p:spPr>
      </p:pic>
      <p:sp>
        <p:nvSpPr>
          <p:cNvPr id="4" name="TextBox 3">
            <a:extLst>
              <a:ext uri="{FF2B5EF4-FFF2-40B4-BE49-F238E27FC236}">
                <a16:creationId xmlns:a16="http://schemas.microsoft.com/office/drawing/2014/main" id="{74979033-1672-4EB2-924B-E14319835C61}"/>
              </a:ext>
            </a:extLst>
          </p:cNvPr>
          <p:cNvSpPr txBox="1"/>
          <p:nvPr/>
        </p:nvSpPr>
        <p:spPr>
          <a:xfrm>
            <a:off x="423402" y="366227"/>
            <a:ext cx="6822972" cy="1200329"/>
          </a:xfrm>
          <a:prstGeom prst="rect">
            <a:avLst/>
          </a:prstGeom>
          <a:noFill/>
        </p:spPr>
        <p:txBody>
          <a:bodyPr wrap="square">
            <a:spAutoFit/>
          </a:bodyPr>
          <a:lstStyle/>
          <a:p>
            <a:r>
              <a:rPr lang="en-US" b="1" dirty="0" err="1"/>
              <a:t>r</a:t>
            </a:r>
            <a:r>
              <a:rPr lang="en-US" sz="1800" b="1" dirty="0" err="1"/>
              <a:t>ise_points</a:t>
            </a:r>
            <a:r>
              <a:rPr lang="en-US" sz="1800" b="1" dirty="0"/>
              <a:t> </a:t>
            </a:r>
            <a:r>
              <a:rPr lang="en-US" sz="1800" dirty="0"/>
              <a:t>depends a bit on biasing and sample rate, but should account for roughly 2-3 us of data. I find for 10Mb/s sampling speed, that about 30 or 35 points is good. This parameter tells the code how far before each peak to look for the lowest baseline Voltage</a:t>
            </a:r>
            <a:endParaRPr lang="en-US" dirty="0"/>
          </a:p>
        </p:txBody>
      </p:sp>
      <p:sp>
        <p:nvSpPr>
          <p:cNvPr id="6" name="TextBox 5">
            <a:extLst>
              <a:ext uri="{FF2B5EF4-FFF2-40B4-BE49-F238E27FC236}">
                <a16:creationId xmlns:a16="http://schemas.microsoft.com/office/drawing/2014/main" id="{A4D96C74-F2FB-484C-838E-0642FE698C95}"/>
              </a:ext>
            </a:extLst>
          </p:cNvPr>
          <p:cNvSpPr txBox="1"/>
          <p:nvPr/>
        </p:nvSpPr>
        <p:spPr>
          <a:xfrm>
            <a:off x="423402" y="2386756"/>
            <a:ext cx="6822972" cy="2031325"/>
          </a:xfrm>
          <a:prstGeom prst="rect">
            <a:avLst/>
          </a:prstGeom>
          <a:noFill/>
        </p:spPr>
        <p:txBody>
          <a:bodyPr wrap="square">
            <a:spAutoFit/>
          </a:bodyPr>
          <a:lstStyle/>
          <a:p>
            <a:r>
              <a:rPr lang="en-US" b="1" dirty="0"/>
              <a:t>Bjitter1 </a:t>
            </a:r>
            <a:r>
              <a:rPr lang="en-US" dirty="0"/>
              <a:t> can usually be 0, but this tells the code how far before (or after) the TTL pulse there might be a TES signal. If there is some delay it is sometimes good to set </a:t>
            </a:r>
            <a:r>
              <a:rPr lang="en-US" b="1" dirty="0"/>
              <a:t>Bjitter1 </a:t>
            </a:r>
            <a:r>
              <a:rPr lang="en-US" dirty="0"/>
              <a:t>to a negative value to wait a few points after a TTL pulse before looking for a peak.</a:t>
            </a:r>
          </a:p>
          <a:p>
            <a:r>
              <a:rPr lang="en-US" b="1" dirty="0"/>
              <a:t>Bjitter2 </a:t>
            </a:r>
            <a:r>
              <a:rPr lang="en-US" dirty="0"/>
              <a:t>tell the code how far </a:t>
            </a:r>
            <a:r>
              <a:rPr lang="en-US" i="1" dirty="0"/>
              <a:t>after </a:t>
            </a:r>
            <a:r>
              <a:rPr lang="en-US" dirty="0"/>
              <a:t> the TTL pulse to keep looking for a peak.  In other words given a TTL pulse at LOC, the code looks for a peak in the interval [LOC-Bjitter1, LOC+Bjitter2]</a:t>
            </a:r>
          </a:p>
        </p:txBody>
      </p:sp>
    </p:spTree>
    <p:extLst>
      <p:ext uri="{BB962C8B-B14F-4D97-AF65-F5344CB8AC3E}">
        <p14:creationId xmlns:p14="http://schemas.microsoft.com/office/powerpoint/2010/main" val="75132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0792E-A806-4D79-B930-DFFC90767814}"/>
              </a:ext>
            </a:extLst>
          </p:cNvPr>
          <p:cNvPicPr>
            <a:picLocks noChangeAspect="1"/>
          </p:cNvPicPr>
          <p:nvPr/>
        </p:nvPicPr>
        <p:blipFill>
          <a:blip r:embed="rId2"/>
          <a:stretch>
            <a:fillRect/>
          </a:stretch>
        </p:blipFill>
        <p:spPr>
          <a:xfrm>
            <a:off x="426782" y="1948784"/>
            <a:ext cx="10610850" cy="3629025"/>
          </a:xfrm>
          <a:prstGeom prst="rect">
            <a:avLst/>
          </a:prstGeom>
        </p:spPr>
      </p:pic>
      <p:sp>
        <p:nvSpPr>
          <p:cNvPr id="4" name="TextBox 3">
            <a:extLst>
              <a:ext uri="{FF2B5EF4-FFF2-40B4-BE49-F238E27FC236}">
                <a16:creationId xmlns:a16="http://schemas.microsoft.com/office/drawing/2014/main" id="{59522AB9-BE16-48D9-8278-79B256153293}"/>
              </a:ext>
            </a:extLst>
          </p:cNvPr>
          <p:cNvSpPr txBox="1"/>
          <p:nvPr/>
        </p:nvSpPr>
        <p:spPr>
          <a:xfrm>
            <a:off x="426782" y="1064317"/>
            <a:ext cx="6822972" cy="646331"/>
          </a:xfrm>
          <a:prstGeom prst="rect">
            <a:avLst/>
          </a:prstGeom>
          <a:noFill/>
        </p:spPr>
        <p:txBody>
          <a:bodyPr wrap="square">
            <a:spAutoFit/>
          </a:bodyPr>
          <a:lstStyle/>
          <a:p>
            <a:r>
              <a:rPr lang="en-US" dirty="0"/>
              <a:t>This chunk calculated the TES peak heights around each of the TTL pulses</a:t>
            </a:r>
          </a:p>
        </p:txBody>
      </p:sp>
    </p:spTree>
    <p:extLst>
      <p:ext uri="{BB962C8B-B14F-4D97-AF65-F5344CB8AC3E}">
        <p14:creationId xmlns:p14="http://schemas.microsoft.com/office/powerpoint/2010/main" val="1485200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49C157-E100-47AE-B786-84A29AF4CB40}"/>
              </a:ext>
            </a:extLst>
          </p:cNvPr>
          <p:cNvPicPr>
            <a:picLocks noChangeAspect="1"/>
          </p:cNvPicPr>
          <p:nvPr/>
        </p:nvPicPr>
        <p:blipFill>
          <a:blip r:embed="rId2"/>
          <a:stretch>
            <a:fillRect/>
          </a:stretch>
        </p:blipFill>
        <p:spPr>
          <a:xfrm>
            <a:off x="0" y="1008728"/>
            <a:ext cx="12192000" cy="5391150"/>
          </a:xfrm>
          <a:prstGeom prst="rect">
            <a:avLst/>
          </a:prstGeom>
        </p:spPr>
      </p:pic>
      <p:sp>
        <p:nvSpPr>
          <p:cNvPr id="4" name="TextBox 3">
            <a:extLst>
              <a:ext uri="{FF2B5EF4-FFF2-40B4-BE49-F238E27FC236}">
                <a16:creationId xmlns:a16="http://schemas.microsoft.com/office/drawing/2014/main" id="{A71593A7-03E6-43E8-9C5A-DBDE5BD551C8}"/>
              </a:ext>
            </a:extLst>
          </p:cNvPr>
          <p:cNvSpPr txBox="1"/>
          <p:nvPr/>
        </p:nvSpPr>
        <p:spPr>
          <a:xfrm>
            <a:off x="151477" y="273456"/>
            <a:ext cx="8491077" cy="646331"/>
          </a:xfrm>
          <a:prstGeom prst="rect">
            <a:avLst/>
          </a:prstGeom>
          <a:noFill/>
        </p:spPr>
        <p:txBody>
          <a:bodyPr wrap="square">
            <a:spAutoFit/>
          </a:bodyPr>
          <a:lstStyle/>
          <a:p>
            <a:r>
              <a:rPr lang="en-US" dirty="0"/>
              <a:t>Code to fit Gaussians to each chunk of the histogram of peak heights – some parts may needing modifying depending on data. More details on next slide</a:t>
            </a:r>
          </a:p>
        </p:txBody>
      </p:sp>
    </p:spTree>
    <p:extLst>
      <p:ext uri="{BB962C8B-B14F-4D97-AF65-F5344CB8AC3E}">
        <p14:creationId xmlns:p14="http://schemas.microsoft.com/office/powerpoint/2010/main" val="2068528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B0A242-2C58-4ADA-BA1F-87DD9102C04C}"/>
              </a:ext>
            </a:extLst>
          </p:cNvPr>
          <p:cNvPicPr>
            <a:picLocks noChangeAspect="1"/>
          </p:cNvPicPr>
          <p:nvPr/>
        </p:nvPicPr>
        <p:blipFill rotWithShape="1">
          <a:blip r:embed="rId2"/>
          <a:srcRect t="19953" b="69104"/>
          <a:stretch/>
        </p:blipFill>
        <p:spPr>
          <a:xfrm>
            <a:off x="0" y="1166280"/>
            <a:ext cx="12192000" cy="589936"/>
          </a:xfrm>
          <a:prstGeom prst="rect">
            <a:avLst/>
          </a:prstGeom>
        </p:spPr>
      </p:pic>
      <p:sp>
        <p:nvSpPr>
          <p:cNvPr id="3" name="TextBox 2">
            <a:extLst>
              <a:ext uri="{FF2B5EF4-FFF2-40B4-BE49-F238E27FC236}">
                <a16:creationId xmlns:a16="http://schemas.microsoft.com/office/drawing/2014/main" id="{49E86EC5-BE04-4DBC-AFEA-7B7E13E89320}"/>
              </a:ext>
            </a:extLst>
          </p:cNvPr>
          <p:cNvSpPr txBox="1"/>
          <p:nvPr/>
        </p:nvSpPr>
        <p:spPr>
          <a:xfrm>
            <a:off x="0" y="519949"/>
            <a:ext cx="9065342" cy="646331"/>
          </a:xfrm>
          <a:prstGeom prst="rect">
            <a:avLst/>
          </a:prstGeom>
          <a:noFill/>
        </p:spPr>
        <p:txBody>
          <a:bodyPr wrap="square">
            <a:spAutoFit/>
          </a:bodyPr>
          <a:lstStyle/>
          <a:p>
            <a:r>
              <a:rPr lang="en-US" dirty="0"/>
              <a:t>Could probably be written in a different and better way, but this generally works. It finds the locations of the dips in the histogram by flipping the distribution and finding the peaks.</a:t>
            </a:r>
          </a:p>
        </p:txBody>
      </p:sp>
      <p:pic>
        <p:nvPicPr>
          <p:cNvPr id="5" name="Picture 4">
            <a:extLst>
              <a:ext uri="{FF2B5EF4-FFF2-40B4-BE49-F238E27FC236}">
                <a16:creationId xmlns:a16="http://schemas.microsoft.com/office/drawing/2014/main" id="{9E25DDC0-05CD-4F13-9C0D-5337FD06F4AA}"/>
              </a:ext>
            </a:extLst>
          </p:cNvPr>
          <p:cNvPicPr>
            <a:picLocks noChangeAspect="1"/>
          </p:cNvPicPr>
          <p:nvPr/>
        </p:nvPicPr>
        <p:blipFill>
          <a:blip r:embed="rId3"/>
          <a:stretch>
            <a:fillRect/>
          </a:stretch>
        </p:blipFill>
        <p:spPr>
          <a:xfrm>
            <a:off x="3903407" y="3002711"/>
            <a:ext cx="4720098" cy="3740455"/>
          </a:xfrm>
          <a:prstGeom prst="rect">
            <a:avLst/>
          </a:prstGeom>
        </p:spPr>
      </p:pic>
      <p:cxnSp>
        <p:nvCxnSpPr>
          <p:cNvPr id="7" name="Straight Arrow Connector 6">
            <a:extLst>
              <a:ext uri="{FF2B5EF4-FFF2-40B4-BE49-F238E27FC236}">
                <a16:creationId xmlns:a16="http://schemas.microsoft.com/office/drawing/2014/main" id="{7D5CFC08-EA0D-4651-969B-D3B0C8D8C3E6}"/>
              </a:ext>
            </a:extLst>
          </p:cNvPr>
          <p:cNvCxnSpPr>
            <a:cxnSpLocks/>
          </p:cNvCxnSpPr>
          <p:nvPr/>
        </p:nvCxnSpPr>
        <p:spPr>
          <a:xfrm flipV="1">
            <a:off x="3805084" y="1419269"/>
            <a:ext cx="1297858" cy="68831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E9D8E27-B104-410E-9F72-237807162F80}"/>
              </a:ext>
            </a:extLst>
          </p:cNvPr>
          <p:cNvSpPr txBox="1"/>
          <p:nvPr/>
        </p:nvSpPr>
        <p:spPr>
          <a:xfrm>
            <a:off x="2170472" y="2077528"/>
            <a:ext cx="6120580" cy="830997"/>
          </a:xfrm>
          <a:prstGeom prst="rect">
            <a:avLst/>
          </a:prstGeom>
          <a:noFill/>
        </p:spPr>
        <p:txBody>
          <a:bodyPr wrap="square">
            <a:spAutoFit/>
          </a:bodyPr>
          <a:lstStyle/>
          <a:p>
            <a:r>
              <a:rPr lang="en-US" sz="1600" dirty="0"/>
              <a:t>This value ensure erroneous dips aren’t counted if they are too close together. Generally set somewhere between length(N)/12 and length(N)/20</a:t>
            </a:r>
          </a:p>
        </p:txBody>
      </p:sp>
      <p:sp>
        <p:nvSpPr>
          <p:cNvPr id="11" name="TextBox 10">
            <a:extLst>
              <a:ext uri="{FF2B5EF4-FFF2-40B4-BE49-F238E27FC236}">
                <a16:creationId xmlns:a16="http://schemas.microsoft.com/office/drawing/2014/main" id="{93DF6230-C8EE-487E-95F5-B70286B4F0D4}"/>
              </a:ext>
            </a:extLst>
          </p:cNvPr>
          <p:cNvSpPr txBox="1"/>
          <p:nvPr/>
        </p:nvSpPr>
        <p:spPr>
          <a:xfrm>
            <a:off x="90948" y="3229837"/>
            <a:ext cx="3075039" cy="1077218"/>
          </a:xfrm>
          <a:prstGeom prst="rect">
            <a:avLst/>
          </a:prstGeom>
          <a:noFill/>
        </p:spPr>
        <p:txBody>
          <a:bodyPr wrap="square">
            <a:spAutoFit/>
          </a:bodyPr>
          <a:lstStyle/>
          <a:p>
            <a:r>
              <a:rPr lang="en-US" sz="1600" dirty="0"/>
              <a:t>Avoids dips to close to 0, set slightly higher if need be, but make sure it’s the same in both spots (15 in this example)</a:t>
            </a:r>
          </a:p>
        </p:txBody>
      </p:sp>
      <p:cxnSp>
        <p:nvCxnSpPr>
          <p:cNvPr id="13" name="Straight Arrow Connector 12">
            <a:extLst>
              <a:ext uri="{FF2B5EF4-FFF2-40B4-BE49-F238E27FC236}">
                <a16:creationId xmlns:a16="http://schemas.microsoft.com/office/drawing/2014/main" id="{7478D3B1-CBE9-4B9A-8B2E-2C08B66282AE}"/>
              </a:ext>
            </a:extLst>
          </p:cNvPr>
          <p:cNvCxnSpPr/>
          <p:nvPr/>
        </p:nvCxnSpPr>
        <p:spPr>
          <a:xfrm flipV="1">
            <a:off x="1415845" y="1387811"/>
            <a:ext cx="943897" cy="152071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B1BF985-E0E2-4912-AF36-D0DB05F6559D}"/>
              </a:ext>
            </a:extLst>
          </p:cNvPr>
          <p:cNvCxnSpPr>
            <a:cxnSpLocks/>
          </p:cNvCxnSpPr>
          <p:nvPr/>
        </p:nvCxnSpPr>
        <p:spPr>
          <a:xfrm flipH="1" flipV="1">
            <a:off x="914400" y="1572014"/>
            <a:ext cx="312175" cy="14306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16E22E4-7830-4311-A46D-94E2C68D7287}"/>
              </a:ext>
            </a:extLst>
          </p:cNvPr>
          <p:cNvSpPr txBox="1"/>
          <p:nvPr/>
        </p:nvSpPr>
        <p:spPr>
          <a:xfrm>
            <a:off x="8740878" y="2493026"/>
            <a:ext cx="3279058" cy="2062103"/>
          </a:xfrm>
          <a:prstGeom prst="rect">
            <a:avLst/>
          </a:prstGeom>
          <a:noFill/>
        </p:spPr>
        <p:txBody>
          <a:bodyPr wrap="square">
            <a:spAutoFit/>
          </a:bodyPr>
          <a:lstStyle/>
          <a:p>
            <a:r>
              <a:rPr lang="en-US" sz="1600" dirty="0"/>
              <a:t>Set to be just below the minimum inverted height you want too see (basically the absolute value of this parameter is the upper bound for the number of events in a given histogram bin). In this example it should be below -5, so maybe here it should be set to -8 or so just in case. </a:t>
            </a:r>
          </a:p>
        </p:txBody>
      </p:sp>
      <p:cxnSp>
        <p:nvCxnSpPr>
          <p:cNvPr id="19" name="Straight Arrow Connector 18">
            <a:extLst>
              <a:ext uri="{FF2B5EF4-FFF2-40B4-BE49-F238E27FC236}">
                <a16:creationId xmlns:a16="http://schemas.microsoft.com/office/drawing/2014/main" id="{5D2F7E5B-81B9-426C-A563-B370C3D65413}"/>
              </a:ext>
            </a:extLst>
          </p:cNvPr>
          <p:cNvCxnSpPr/>
          <p:nvPr/>
        </p:nvCxnSpPr>
        <p:spPr>
          <a:xfrm flipH="1" flipV="1">
            <a:off x="7299838" y="1387811"/>
            <a:ext cx="1323667" cy="1355389"/>
          </a:xfrm>
          <a:prstGeom prst="straightConnector1">
            <a:avLst/>
          </a:prstGeom>
          <a:ln w="158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6827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8D42DD-546E-4E4F-8564-7A4BFC6DBE21}"/>
              </a:ext>
            </a:extLst>
          </p:cNvPr>
          <p:cNvPicPr>
            <a:picLocks noChangeAspect="1"/>
          </p:cNvPicPr>
          <p:nvPr/>
        </p:nvPicPr>
        <p:blipFill>
          <a:blip r:embed="rId2"/>
          <a:stretch>
            <a:fillRect/>
          </a:stretch>
        </p:blipFill>
        <p:spPr>
          <a:xfrm>
            <a:off x="1144228" y="1828800"/>
            <a:ext cx="7543800" cy="2924175"/>
          </a:xfrm>
          <a:prstGeom prst="rect">
            <a:avLst/>
          </a:prstGeom>
        </p:spPr>
      </p:pic>
      <p:sp>
        <p:nvSpPr>
          <p:cNvPr id="4" name="TextBox 3">
            <a:extLst>
              <a:ext uri="{FF2B5EF4-FFF2-40B4-BE49-F238E27FC236}">
                <a16:creationId xmlns:a16="http://schemas.microsoft.com/office/drawing/2014/main" id="{2990AD14-A195-4923-986B-1954629A95FD}"/>
              </a:ext>
            </a:extLst>
          </p:cNvPr>
          <p:cNvSpPr txBox="1"/>
          <p:nvPr/>
        </p:nvSpPr>
        <p:spPr>
          <a:xfrm>
            <a:off x="1074173" y="1445539"/>
            <a:ext cx="1708355" cy="338554"/>
          </a:xfrm>
          <a:prstGeom prst="rect">
            <a:avLst/>
          </a:prstGeom>
          <a:noFill/>
        </p:spPr>
        <p:txBody>
          <a:bodyPr wrap="square">
            <a:spAutoFit/>
          </a:bodyPr>
          <a:lstStyle/>
          <a:p>
            <a:r>
              <a:rPr lang="en-US" sz="1600" dirty="0"/>
              <a:t>Plotting stuff</a:t>
            </a:r>
          </a:p>
        </p:txBody>
      </p:sp>
    </p:spTree>
    <p:extLst>
      <p:ext uri="{BB962C8B-B14F-4D97-AF65-F5344CB8AC3E}">
        <p14:creationId xmlns:p14="http://schemas.microsoft.com/office/powerpoint/2010/main" val="39893361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CA8F00F-3750-43C8-B35C-2BA7B7361DC9}"/>
              </a:ext>
            </a:extLst>
          </p:cNvPr>
          <p:cNvPicPr>
            <a:picLocks noChangeAspect="1"/>
          </p:cNvPicPr>
          <p:nvPr/>
        </p:nvPicPr>
        <p:blipFill>
          <a:blip r:embed="rId2"/>
          <a:stretch>
            <a:fillRect/>
          </a:stretch>
        </p:blipFill>
        <p:spPr>
          <a:xfrm>
            <a:off x="75393" y="390064"/>
            <a:ext cx="5495925" cy="5743575"/>
          </a:xfrm>
          <a:prstGeom prst="rect">
            <a:avLst/>
          </a:prstGeom>
        </p:spPr>
      </p:pic>
      <p:sp>
        <p:nvSpPr>
          <p:cNvPr id="3" name="TextBox 2">
            <a:extLst>
              <a:ext uri="{FF2B5EF4-FFF2-40B4-BE49-F238E27FC236}">
                <a16:creationId xmlns:a16="http://schemas.microsoft.com/office/drawing/2014/main" id="{C095FC10-024A-4B32-B506-528C8B873044}"/>
              </a:ext>
            </a:extLst>
          </p:cNvPr>
          <p:cNvSpPr txBox="1"/>
          <p:nvPr/>
        </p:nvSpPr>
        <p:spPr>
          <a:xfrm>
            <a:off x="5437461" y="469905"/>
            <a:ext cx="6771970" cy="1569660"/>
          </a:xfrm>
          <a:prstGeom prst="rect">
            <a:avLst/>
          </a:prstGeom>
          <a:noFill/>
        </p:spPr>
        <p:txBody>
          <a:bodyPr wrap="square">
            <a:spAutoFit/>
          </a:bodyPr>
          <a:lstStyle/>
          <a:p>
            <a:r>
              <a:rPr lang="en-US" sz="1600" dirty="0"/>
              <a:t>Turn peak heights into photon numbers based on the thresholds from calculated Gaussians. There isn’t usually enough data at the end to fit gaussians to the last peak or define and upper bound on thresholds at which to truncate, so it’s usually good to manually zoom in and pick the last 1-2 thresholds.</a:t>
            </a:r>
          </a:p>
          <a:p>
            <a:endParaRPr lang="en-US" sz="1600" dirty="0"/>
          </a:p>
          <a:p>
            <a:r>
              <a:rPr lang="en-US" sz="1600" dirty="0"/>
              <a:t>Append end manual thresholds here:</a:t>
            </a:r>
          </a:p>
        </p:txBody>
      </p:sp>
      <p:cxnSp>
        <p:nvCxnSpPr>
          <p:cNvPr id="28" name="Straight Arrow Connector 27">
            <a:extLst>
              <a:ext uri="{FF2B5EF4-FFF2-40B4-BE49-F238E27FC236}">
                <a16:creationId xmlns:a16="http://schemas.microsoft.com/office/drawing/2014/main" id="{C0F29FCD-71AD-49B5-AF88-88BBC857D93C}"/>
              </a:ext>
            </a:extLst>
          </p:cNvPr>
          <p:cNvCxnSpPr/>
          <p:nvPr/>
        </p:nvCxnSpPr>
        <p:spPr>
          <a:xfrm flipH="1" flipV="1">
            <a:off x="3215148" y="612730"/>
            <a:ext cx="2192594" cy="1148252"/>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661D8606-D635-46DF-960F-0D8892A8049D}"/>
              </a:ext>
            </a:extLst>
          </p:cNvPr>
          <p:cNvGrpSpPr/>
          <p:nvPr/>
        </p:nvGrpSpPr>
        <p:grpSpPr>
          <a:xfrm>
            <a:off x="6901969" y="2905240"/>
            <a:ext cx="3546954" cy="3340030"/>
            <a:chOff x="6901969" y="2905240"/>
            <a:chExt cx="3546954" cy="3340030"/>
          </a:xfrm>
        </p:grpSpPr>
        <p:grpSp>
          <p:nvGrpSpPr>
            <p:cNvPr id="24" name="Group 23">
              <a:extLst>
                <a:ext uri="{FF2B5EF4-FFF2-40B4-BE49-F238E27FC236}">
                  <a16:creationId xmlns:a16="http://schemas.microsoft.com/office/drawing/2014/main" id="{D2222146-199D-4F5F-AC43-D2FAF84F3EB9}"/>
                </a:ext>
              </a:extLst>
            </p:cNvPr>
            <p:cNvGrpSpPr/>
            <p:nvPr/>
          </p:nvGrpSpPr>
          <p:grpSpPr>
            <a:xfrm>
              <a:off x="6901969" y="3028335"/>
              <a:ext cx="3546954" cy="3216935"/>
              <a:chOff x="8364519" y="2871019"/>
              <a:chExt cx="3546954" cy="3216935"/>
            </a:xfrm>
          </p:grpSpPr>
          <p:pic>
            <p:nvPicPr>
              <p:cNvPr id="5" name="Picture 4">
                <a:extLst>
                  <a:ext uri="{FF2B5EF4-FFF2-40B4-BE49-F238E27FC236}">
                    <a16:creationId xmlns:a16="http://schemas.microsoft.com/office/drawing/2014/main" id="{7E57B7C2-32B8-4EB3-9CC8-4024A4C4904D}"/>
                  </a:ext>
                </a:extLst>
              </p:cNvPr>
              <p:cNvPicPr>
                <a:picLocks noChangeAspect="1"/>
              </p:cNvPicPr>
              <p:nvPr/>
            </p:nvPicPr>
            <p:blipFill rotWithShape="1">
              <a:blip r:embed="rId3"/>
              <a:srcRect l="69351" t="43090"/>
              <a:stretch/>
            </p:blipFill>
            <p:spPr>
              <a:xfrm>
                <a:off x="8364519" y="2871019"/>
                <a:ext cx="3546954" cy="3216935"/>
              </a:xfrm>
              <a:prstGeom prst="rect">
                <a:avLst/>
              </a:prstGeom>
            </p:spPr>
          </p:pic>
          <p:sp>
            <p:nvSpPr>
              <p:cNvPr id="14" name="TextBox 13">
                <a:extLst>
                  <a:ext uri="{FF2B5EF4-FFF2-40B4-BE49-F238E27FC236}">
                    <a16:creationId xmlns:a16="http://schemas.microsoft.com/office/drawing/2014/main" id="{DAD6B2EE-E933-4749-A1BC-5DC057955BA4}"/>
                  </a:ext>
                </a:extLst>
              </p:cNvPr>
              <p:cNvSpPr txBox="1"/>
              <p:nvPr/>
            </p:nvSpPr>
            <p:spPr>
              <a:xfrm>
                <a:off x="8483731" y="3260537"/>
                <a:ext cx="461862" cy="478289"/>
              </a:xfrm>
              <a:prstGeom prst="rect">
                <a:avLst/>
              </a:prstGeom>
              <a:noFill/>
            </p:spPr>
            <p:txBody>
              <a:bodyPr wrap="square" rtlCol="0">
                <a:spAutoFit/>
              </a:bodyPr>
              <a:lstStyle/>
              <a:p>
                <a:r>
                  <a:rPr lang="en-US" sz="2400" b="1" dirty="0">
                    <a:solidFill>
                      <a:srgbClr val="C00000"/>
                    </a:solidFill>
                  </a:rPr>
                  <a:t>8</a:t>
                </a:r>
              </a:p>
            </p:txBody>
          </p:sp>
          <p:sp>
            <p:nvSpPr>
              <p:cNvPr id="15" name="TextBox 14">
                <a:extLst>
                  <a:ext uri="{FF2B5EF4-FFF2-40B4-BE49-F238E27FC236}">
                    <a16:creationId xmlns:a16="http://schemas.microsoft.com/office/drawing/2014/main" id="{96113A6C-3CC5-4D9E-BB6B-1A45887CB62B}"/>
                  </a:ext>
                </a:extLst>
              </p:cNvPr>
              <p:cNvSpPr txBox="1"/>
              <p:nvPr/>
            </p:nvSpPr>
            <p:spPr>
              <a:xfrm>
                <a:off x="9176524" y="3836065"/>
                <a:ext cx="461862" cy="478289"/>
              </a:xfrm>
              <a:prstGeom prst="rect">
                <a:avLst/>
              </a:prstGeom>
              <a:noFill/>
            </p:spPr>
            <p:txBody>
              <a:bodyPr wrap="square" rtlCol="0">
                <a:spAutoFit/>
              </a:bodyPr>
              <a:lstStyle/>
              <a:p>
                <a:r>
                  <a:rPr lang="en-US" sz="2400" b="1" dirty="0">
                    <a:solidFill>
                      <a:srgbClr val="C00000"/>
                    </a:solidFill>
                  </a:rPr>
                  <a:t>9</a:t>
                </a:r>
              </a:p>
            </p:txBody>
          </p:sp>
          <p:sp>
            <p:nvSpPr>
              <p:cNvPr id="16" name="TextBox 15">
                <a:extLst>
                  <a:ext uri="{FF2B5EF4-FFF2-40B4-BE49-F238E27FC236}">
                    <a16:creationId xmlns:a16="http://schemas.microsoft.com/office/drawing/2014/main" id="{677A7BD1-280E-4BC0-A72C-D29932AF6F79}"/>
                  </a:ext>
                </a:extLst>
              </p:cNvPr>
              <p:cNvSpPr txBox="1"/>
              <p:nvPr/>
            </p:nvSpPr>
            <p:spPr>
              <a:xfrm>
                <a:off x="9638386" y="4410090"/>
                <a:ext cx="647610" cy="478289"/>
              </a:xfrm>
              <a:prstGeom prst="rect">
                <a:avLst/>
              </a:prstGeom>
              <a:noFill/>
            </p:spPr>
            <p:txBody>
              <a:bodyPr wrap="square" rtlCol="0">
                <a:spAutoFit/>
              </a:bodyPr>
              <a:lstStyle/>
              <a:p>
                <a:r>
                  <a:rPr lang="en-US" sz="2400" b="1" dirty="0">
                    <a:solidFill>
                      <a:srgbClr val="C00000"/>
                    </a:solidFill>
                  </a:rPr>
                  <a:t>10</a:t>
                </a:r>
              </a:p>
            </p:txBody>
          </p:sp>
        </p:grpSp>
        <p:sp>
          <p:nvSpPr>
            <p:cNvPr id="30" name="TextBox 29">
              <a:extLst>
                <a:ext uri="{FF2B5EF4-FFF2-40B4-BE49-F238E27FC236}">
                  <a16:creationId xmlns:a16="http://schemas.microsoft.com/office/drawing/2014/main" id="{D495ED02-0DB0-450A-837F-CABDD21128E4}"/>
                </a:ext>
              </a:extLst>
            </p:cNvPr>
            <p:cNvSpPr txBox="1"/>
            <p:nvPr/>
          </p:nvSpPr>
          <p:spPr>
            <a:xfrm rot="5400000">
              <a:off x="7852384" y="3183165"/>
              <a:ext cx="925181" cy="369332"/>
            </a:xfrm>
            <a:prstGeom prst="rect">
              <a:avLst/>
            </a:prstGeom>
            <a:noFill/>
          </p:spPr>
          <p:txBody>
            <a:bodyPr wrap="square">
              <a:spAutoFit/>
            </a:bodyPr>
            <a:lstStyle/>
            <a:p>
              <a:r>
                <a:rPr lang="en-US" sz="1800" dirty="0"/>
                <a:t>manual</a:t>
              </a:r>
              <a:endParaRPr lang="en-US" dirty="0"/>
            </a:p>
          </p:txBody>
        </p:sp>
        <p:sp>
          <p:nvSpPr>
            <p:cNvPr id="31" name="TextBox 30">
              <a:extLst>
                <a:ext uri="{FF2B5EF4-FFF2-40B4-BE49-F238E27FC236}">
                  <a16:creationId xmlns:a16="http://schemas.microsoft.com/office/drawing/2014/main" id="{9D16A2E8-7EE6-4F2D-89EC-A470226A314C}"/>
                </a:ext>
              </a:extLst>
            </p:cNvPr>
            <p:cNvSpPr txBox="1"/>
            <p:nvPr/>
          </p:nvSpPr>
          <p:spPr>
            <a:xfrm rot="5400000">
              <a:off x="8478422" y="3248887"/>
              <a:ext cx="925181" cy="369332"/>
            </a:xfrm>
            <a:prstGeom prst="rect">
              <a:avLst/>
            </a:prstGeom>
            <a:noFill/>
          </p:spPr>
          <p:txBody>
            <a:bodyPr wrap="square">
              <a:spAutoFit/>
            </a:bodyPr>
            <a:lstStyle/>
            <a:p>
              <a:r>
                <a:rPr lang="en-US" sz="1800" dirty="0"/>
                <a:t>manual</a:t>
              </a:r>
              <a:endParaRPr lang="en-US" dirty="0"/>
            </a:p>
          </p:txBody>
        </p:sp>
        <p:sp>
          <p:nvSpPr>
            <p:cNvPr id="32" name="TextBox 31">
              <a:extLst>
                <a:ext uri="{FF2B5EF4-FFF2-40B4-BE49-F238E27FC236}">
                  <a16:creationId xmlns:a16="http://schemas.microsoft.com/office/drawing/2014/main" id="{0580C6FB-D0CF-464F-90E6-80AA02B1AEDC}"/>
                </a:ext>
              </a:extLst>
            </p:cNvPr>
            <p:cNvSpPr txBox="1"/>
            <p:nvPr/>
          </p:nvSpPr>
          <p:spPr>
            <a:xfrm rot="5400000">
              <a:off x="7301821" y="3183166"/>
              <a:ext cx="925181" cy="369332"/>
            </a:xfrm>
            <a:prstGeom prst="rect">
              <a:avLst/>
            </a:prstGeom>
            <a:noFill/>
          </p:spPr>
          <p:txBody>
            <a:bodyPr wrap="square">
              <a:spAutoFit/>
            </a:bodyPr>
            <a:lstStyle/>
            <a:p>
              <a:r>
                <a:rPr lang="en-US" sz="1800" dirty="0"/>
                <a:t>From fit</a:t>
              </a:r>
              <a:endParaRPr lang="en-US" dirty="0"/>
            </a:p>
          </p:txBody>
        </p:sp>
      </p:grpSp>
      <p:sp>
        <p:nvSpPr>
          <p:cNvPr id="35" name="TextBox 34">
            <a:extLst>
              <a:ext uri="{FF2B5EF4-FFF2-40B4-BE49-F238E27FC236}">
                <a16:creationId xmlns:a16="http://schemas.microsoft.com/office/drawing/2014/main" id="{C0C49385-AFA2-4F7E-A2DF-56ECCF901B61}"/>
              </a:ext>
            </a:extLst>
          </p:cNvPr>
          <p:cNvSpPr txBox="1"/>
          <p:nvPr/>
        </p:nvSpPr>
        <p:spPr>
          <a:xfrm>
            <a:off x="3071385" y="3075443"/>
            <a:ext cx="2736484" cy="584775"/>
          </a:xfrm>
          <a:prstGeom prst="rect">
            <a:avLst/>
          </a:prstGeom>
          <a:noFill/>
        </p:spPr>
        <p:txBody>
          <a:bodyPr wrap="square">
            <a:spAutoFit/>
          </a:bodyPr>
          <a:lstStyle/>
          <a:p>
            <a:r>
              <a:rPr lang="en-US" sz="1600" b="1" dirty="0">
                <a:solidFill>
                  <a:srgbClr val="C00000"/>
                </a:solidFill>
              </a:rPr>
              <a:t>probabilitiesB</a:t>
            </a:r>
            <a:r>
              <a:rPr lang="en-US" sz="1600" dirty="0">
                <a:solidFill>
                  <a:srgbClr val="C00000"/>
                </a:solidFill>
              </a:rPr>
              <a:t> contains the measured distribution</a:t>
            </a:r>
          </a:p>
        </p:txBody>
      </p:sp>
      <p:sp>
        <p:nvSpPr>
          <p:cNvPr id="36" name="TextBox 35">
            <a:extLst>
              <a:ext uri="{FF2B5EF4-FFF2-40B4-BE49-F238E27FC236}">
                <a16:creationId xmlns:a16="http://schemas.microsoft.com/office/drawing/2014/main" id="{66A0D158-C1CE-464E-91B2-66671DEA85EF}"/>
              </a:ext>
            </a:extLst>
          </p:cNvPr>
          <p:cNvSpPr txBox="1"/>
          <p:nvPr/>
        </p:nvSpPr>
        <p:spPr>
          <a:xfrm>
            <a:off x="3928934" y="4526048"/>
            <a:ext cx="2736484" cy="584775"/>
          </a:xfrm>
          <a:prstGeom prst="rect">
            <a:avLst/>
          </a:prstGeom>
          <a:noFill/>
        </p:spPr>
        <p:txBody>
          <a:bodyPr wrap="square">
            <a:spAutoFit/>
          </a:bodyPr>
          <a:lstStyle/>
          <a:p>
            <a:r>
              <a:rPr lang="en-US" sz="1600" b="1" dirty="0" err="1">
                <a:solidFill>
                  <a:srgbClr val="C00000"/>
                </a:solidFill>
              </a:rPr>
              <a:t>alpha_from_zeroB</a:t>
            </a:r>
            <a:r>
              <a:rPr lang="en-US" sz="1600" dirty="0">
                <a:solidFill>
                  <a:srgbClr val="C00000"/>
                </a:solidFill>
              </a:rPr>
              <a:t> calculates the coherent state amplitude</a:t>
            </a:r>
          </a:p>
        </p:txBody>
      </p:sp>
      <p:sp>
        <p:nvSpPr>
          <p:cNvPr id="37" name="TextBox 36">
            <a:extLst>
              <a:ext uri="{FF2B5EF4-FFF2-40B4-BE49-F238E27FC236}">
                <a16:creationId xmlns:a16="http://schemas.microsoft.com/office/drawing/2014/main" id="{FE98EE79-A4EF-4899-9F72-6CFF878C0D0A}"/>
              </a:ext>
            </a:extLst>
          </p:cNvPr>
          <p:cNvSpPr txBox="1"/>
          <p:nvPr/>
        </p:nvSpPr>
        <p:spPr>
          <a:xfrm>
            <a:off x="2251556" y="5689391"/>
            <a:ext cx="2736484" cy="830997"/>
          </a:xfrm>
          <a:prstGeom prst="rect">
            <a:avLst/>
          </a:prstGeom>
          <a:noFill/>
        </p:spPr>
        <p:txBody>
          <a:bodyPr wrap="square">
            <a:spAutoFit/>
          </a:bodyPr>
          <a:lstStyle/>
          <a:p>
            <a:r>
              <a:rPr lang="en-US" sz="1600" dirty="0">
                <a:solidFill>
                  <a:srgbClr val="C00000"/>
                </a:solidFill>
              </a:rPr>
              <a:t>the code </a:t>
            </a:r>
            <a:r>
              <a:rPr lang="en-US" sz="1600" b="1" dirty="0">
                <a:solidFill>
                  <a:srgbClr val="C00000"/>
                </a:solidFill>
              </a:rPr>
              <a:t>length(pulses)</a:t>
            </a:r>
            <a:r>
              <a:rPr lang="en-US" sz="1600" dirty="0">
                <a:solidFill>
                  <a:srgbClr val="C00000"/>
                </a:solidFill>
              </a:rPr>
              <a:t> will return the total number of events in the distribution</a:t>
            </a:r>
          </a:p>
        </p:txBody>
      </p:sp>
    </p:spTree>
    <p:extLst>
      <p:ext uri="{BB962C8B-B14F-4D97-AF65-F5344CB8AC3E}">
        <p14:creationId xmlns:p14="http://schemas.microsoft.com/office/powerpoint/2010/main" val="38460039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515A03-73E6-47F7-8E50-69567C64F88E}"/>
              </a:ext>
            </a:extLst>
          </p:cNvPr>
          <p:cNvGrpSpPr/>
          <p:nvPr/>
        </p:nvGrpSpPr>
        <p:grpSpPr>
          <a:xfrm>
            <a:off x="309567" y="720436"/>
            <a:ext cx="11572865" cy="5652654"/>
            <a:chOff x="92212" y="0"/>
            <a:chExt cx="11332872" cy="5456183"/>
          </a:xfrm>
        </p:grpSpPr>
        <p:pic>
          <p:nvPicPr>
            <p:cNvPr id="3" name="Picture 2">
              <a:extLst>
                <a:ext uri="{FF2B5EF4-FFF2-40B4-BE49-F238E27FC236}">
                  <a16:creationId xmlns:a16="http://schemas.microsoft.com/office/drawing/2014/main" id="{D8B7AFC9-32ED-4484-BCE3-D4BAE1B4EE07}"/>
                </a:ext>
              </a:extLst>
            </p:cNvPr>
            <p:cNvPicPr>
              <a:picLocks noChangeAspect="1"/>
            </p:cNvPicPr>
            <p:nvPr/>
          </p:nvPicPr>
          <p:blipFill>
            <a:blip r:embed="rId2"/>
            <a:stretch>
              <a:fillRect/>
            </a:stretch>
          </p:blipFill>
          <p:spPr>
            <a:xfrm>
              <a:off x="92212" y="0"/>
              <a:ext cx="11332872" cy="5456183"/>
            </a:xfrm>
            <a:prstGeom prst="rect">
              <a:avLst/>
            </a:prstGeom>
          </p:spPr>
        </p:pic>
        <p:sp>
          <p:nvSpPr>
            <p:cNvPr id="4" name="TextBox 3">
              <a:extLst>
                <a:ext uri="{FF2B5EF4-FFF2-40B4-BE49-F238E27FC236}">
                  <a16:creationId xmlns:a16="http://schemas.microsoft.com/office/drawing/2014/main" id="{8CE7C1F4-A949-429D-9219-20D0644EA199}"/>
                </a:ext>
              </a:extLst>
            </p:cNvPr>
            <p:cNvSpPr txBox="1"/>
            <p:nvPr/>
          </p:nvSpPr>
          <p:spPr>
            <a:xfrm>
              <a:off x="766916" y="2158780"/>
              <a:ext cx="452284" cy="461665"/>
            </a:xfrm>
            <a:prstGeom prst="rect">
              <a:avLst/>
            </a:prstGeom>
            <a:noFill/>
          </p:spPr>
          <p:txBody>
            <a:bodyPr wrap="square" rtlCol="0">
              <a:spAutoFit/>
            </a:bodyPr>
            <a:lstStyle/>
            <a:p>
              <a:r>
                <a:rPr lang="en-US" sz="2400" b="1" dirty="0">
                  <a:solidFill>
                    <a:srgbClr val="C00000"/>
                  </a:solidFill>
                </a:rPr>
                <a:t>0</a:t>
              </a:r>
            </a:p>
          </p:txBody>
        </p:sp>
        <p:sp>
          <p:nvSpPr>
            <p:cNvPr id="5" name="TextBox 4">
              <a:extLst>
                <a:ext uri="{FF2B5EF4-FFF2-40B4-BE49-F238E27FC236}">
                  <a16:creationId xmlns:a16="http://schemas.microsoft.com/office/drawing/2014/main" id="{6E385782-7A46-4509-A580-FC2DB2BCBE80}"/>
                </a:ext>
              </a:extLst>
            </p:cNvPr>
            <p:cNvSpPr txBox="1"/>
            <p:nvPr/>
          </p:nvSpPr>
          <p:spPr>
            <a:xfrm>
              <a:off x="1686232" y="1554096"/>
              <a:ext cx="452284" cy="461665"/>
            </a:xfrm>
            <a:prstGeom prst="rect">
              <a:avLst/>
            </a:prstGeom>
            <a:noFill/>
          </p:spPr>
          <p:txBody>
            <a:bodyPr wrap="square" rtlCol="0">
              <a:spAutoFit/>
            </a:bodyPr>
            <a:lstStyle/>
            <a:p>
              <a:r>
                <a:rPr lang="en-US" sz="2400" b="1" dirty="0">
                  <a:solidFill>
                    <a:srgbClr val="C00000"/>
                  </a:solidFill>
                </a:rPr>
                <a:t>1</a:t>
              </a:r>
            </a:p>
          </p:txBody>
        </p:sp>
        <p:sp>
          <p:nvSpPr>
            <p:cNvPr id="6" name="TextBox 5">
              <a:extLst>
                <a:ext uri="{FF2B5EF4-FFF2-40B4-BE49-F238E27FC236}">
                  <a16:creationId xmlns:a16="http://schemas.microsoft.com/office/drawing/2014/main" id="{6BF06A1C-0699-4EA4-BF61-722101507482}"/>
                </a:ext>
              </a:extLst>
            </p:cNvPr>
            <p:cNvSpPr txBox="1"/>
            <p:nvPr/>
          </p:nvSpPr>
          <p:spPr>
            <a:xfrm>
              <a:off x="2462981" y="1092431"/>
              <a:ext cx="452284" cy="461665"/>
            </a:xfrm>
            <a:prstGeom prst="rect">
              <a:avLst/>
            </a:prstGeom>
            <a:noFill/>
          </p:spPr>
          <p:txBody>
            <a:bodyPr wrap="square" rtlCol="0">
              <a:spAutoFit/>
            </a:bodyPr>
            <a:lstStyle/>
            <a:p>
              <a:r>
                <a:rPr lang="en-US" sz="2400" b="1" dirty="0">
                  <a:solidFill>
                    <a:srgbClr val="C00000"/>
                  </a:solidFill>
                </a:rPr>
                <a:t>2</a:t>
              </a:r>
            </a:p>
          </p:txBody>
        </p:sp>
        <p:sp>
          <p:nvSpPr>
            <p:cNvPr id="7" name="TextBox 6">
              <a:extLst>
                <a:ext uri="{FF2B5EF4-FFF2-40B4-BE49-F238E27FC236}">
                  <a16:creationId xmlns:a16="http://schemas.microsoft.com/office/drawing/2014/main" id="{DA64A662-33AF-4162-8949-FD85B8C0D04C}"/>
                </a:ext>
              </a:extLst>
            </p:cNvPr>
            <p:cNvSpPr txBox="1"/>
            <p:nvPr/>
          </p:nvSpPr>
          <p:spPr>
            <a:xfrm>
              <a:off x="3347884" y="521709"/>
              <a:ext cx="452284" cy="461665"/>
            </a:xfrm>
            <a:prstGeom prst="rect">
              <a:avLst/>
            </a:prstGeom>
            <a:noFill/>
          </p:spPr>
          <p:txBody>
            <a:bodyPr wrap="square" rtlCol="0">
              <a:spAutoFit/>
            </a:bodyPr>
            <a:lstStyle/>
            <a:p>
              <a:r>
                <a:rPr lang="en-US" sz="2400" b="1" dirty="0">
                  <a:solidFill>
                    <a:srgbClr val="C00000"/>
                  </a:solidFill>
                </a:rPr>
                <a:t>3</a:t>
              </a:r>
            </a:p>
          </p:txBody>
        </p:sp>
        <p:sp>
          <p:nvSpPr>
            <p:cNvPr id="8" name="TextBox 7">
              <a:extLst>
                <a:ext uri="{FF2B5EF4-FFF2-40B4-BE49-F238E27FC236}">
                  <a16:creationId xmlns:a16="http://schemas.microsoft.com/office/drawing/2014/main" id="{DA041852-D6E1-4A9D-AE49-654E9C67BDDD}"/>
                </a:ext>
              </a:extLst>
            </p:cNvPr>
            <p:cNvSpPr txBox="1"/>
            <p:nvPr/>
          </p:nvSpPr>
          <p:spPr>
            <a:xfrm>
              <a:off x="4409768" y="124403"/>
              <a:ext cx="452284" cy="461665"/>
            </a:xfrm>
            <a:prstGeom prst="rect">
              <a:avLst/>
            </a:prstGeom>
            <a:noFill/>
          </p:spPr>
          <p:txBody>
            <a:bodyPr wrap="square" rtlCol="0">
              <a:spAutoFit/>
            </a:bodyPr>
            <a:lstStyle/>
            <a:p>
              <a:r>
                <a:rPr lang="en-US" sz="2400" b="1" dirty="0">
                  <a:solidFill>
                    <a:srgbClr val="C00000"/>
                  </a:solidFill>
                </a:rPr>
                <a:t>4</a:t>
              </a:r>
            </a:p>
          </p:txBody>
        </p:sp>
        <p:sp>
          <p:nvSpPr>
            <p:cNvPr id="9" name="TextBox 8">
              <a:extLst>
                <a:ext uri="{FF2B5EF4-FFF2-40B4-BE49-F238E27FC236}">
                  <a16:creationId xmlns:a16="http://schemas.microsoft.com/office/drawing/2014/main" id="{8DA10782-CC57-4E65-9316-2ED312F182D6}"/>
                </a:ext>
              </a:extLst>
            </p:cNvPr>
            <p:cNvSpPr txBox="1"/>
            <p:nvPr/>
          </p:nvSpPr>
          <p:spPr>
            <a:xfrm>
              <a:off x="5335861" y="355235"/>
              <a:ext cx="452284" cy="461665"/>
            </a:xfrm>
            <a:prstGeom prst="rect">
              <a:avLst/>
            </a:prstGeom>
            <a:noFill/>
          </p:spPr>
          <p:txBody>
            <a:bodyPr wrap="square" rtlCol="0">
              <a:spAutoFit/>
            </a:bodyPr>
            <a:lstStyle/>
            <a:p>
              <a:r>
                <a:rPr lang="en-US" sz="2400" b="1" dirty="0">
                  <a:solidFill>
                    <a:srgbClr val="C00000"/>
                  </a:solidFill>
                </a:rPr>
                <a:t>5</a:t>
              </a:r>
            </a:p>
          </p:txBody>
        </p:sp>
        <p:sp>
          <p:nvSpPr>
            <p:cNvPr id="10" name="TextBox 9">
              <a:extLst>
                <a:ext uri="{FF2B5EF4-FFF2-40B4-BE49-F238E27FC236}">
                  <a16:creationId xmlns:a16="http://schemas.microsoft.com/office/drawing/2014/main" id="{67447152-F2E3-467F-9E46-AB038F3A72C7}"/>
                </a:ext>
              </a:extLst>
            </p:cNvPr>
            <p:cNvSpPr txBox="1"/>
            <p:nvPr/>
          </p:nvSpPr>
          <p:spPr>
            <a:xfrm>
              <a:off x="6356554" y="940152"/>
              <a:ext cx="452284" cy="461665"/>
            </a:xfrm>
            <a:prstGeom prst="rect">
              <a:avLst/>
            </a:prstGeom>
            <a:noFill/>
          </p:spPr>
          <p:txBody>
            <a:bodyPr wrap="square" rtlCol="0">
              <a:spAutoFit/>
            </a:bodyPr>
            <a:lstStyle/>
            <a:p>
              <a:r>
                <a:rPr lang="en-US" sz="2400" b="1" dirty="0">
                  <a:solidFill>
                    <a:srgbClr val="C00000"/>
                  </a:solidFill>
                </a:rPr>
                <a:t>6</a:t>
              </a:r>
            </a:p>
          </p:txBody>
        </p:sp>
        <p:sp>
          <p:nvSpPr>
            <p:cNvPr id="11" name="TextBox 10">
              <a:extLst>
                <a:ext uri="{FF2B5EF4-FFF2-40B4-BE49-F238E27FC236}">
                  <a16:creationId xmlns:a16="http://schemas.microsoft.com/office/drawing/2014/main" id="{68122151-0BBB-486F-93E2-7B1A16C839A2}"/>
                </a:ext>
              </a:extLst>
            </p:cNvPr>
            <p:cNvSpPr txBox="1"/>
            <p:nvPr/>
          </p:nvSpPr>
          <p:spPr>
            <a:xfrm>
              <a:off x="7320116" y="1697115"/>
              <a:ext cx="452284" cy="461665"/>
            </a:xfrm>
            <a:prstGeom prst="rect">
              <a:avLst/>
            </a:prstGeom>
            <a:noFill/>
          </p:spPr>
          <p:txBody>
            <a:bodyPr wrap="square" rtlCol="0">
              <a:spAutoFit/>
            </a:bodyPr>
            <a:lstStyle/>
            <a:p>
              <a:r>
                <a:rPr lang="en-US" sz="2400" b="1" dirty="0">
                  <a:solidFill>
                    <a:srgbClr val="C00000"/>
                  </a:solidFill>
                </a:rPr>
                <a:t>7</a:t>
              </a:r>
            </a:p>
          </p:txBody>
        </p:sp>
        <p:sp>
          <p:nvSpPr>
            <p:cNvPr id="12" name="TextBox 11">
              <a:extLst>
                <a:ext uri="{FF2B5EF4-FFF2-40B4-BE49-F238E27FC236}">
                  <a16:creationId xmlns:a16="http://schemas.microsoft.com/office/drawing/2014/main" id="{8A653262-2013-43B1-BF34-04C08C140379}"/>
                </a:ext>
              </a:extLst>
            </p:cNvPr>
            <p:cNvSpPr txBox="1"/>
            <p:nvPr/>
          </p:nvSpPr>
          <p:spPr>
            <a:xfrm>
              <a:off x="8096864" y="2451814"/>
              <a:ext cx="452284" cy="461665"/>
            </a:xfrm>
            <a:prstGeom prst="rect">
              <a:avLst/>
            </a:prstGeom>
            <a:noFill/>
          </p:spPr>
          <p:txBody>
            <a:bodyPr wrap="square" rtlCol="0">
              <a:spAutoFit/>
            </a:bodyPr>
            <a:lstStyle/>
            <a:p>
              <a:r>
                <a:rPr lang="en-US" sz="2400" b="1" dirty="0">
                  <a:solidFill>
                    <a:srgbClr val="C00000"/>
                  </a:solidFill>
                </a:rPr>
                <a:t>8</a:t>
              </a:r>
            </a:p>
          </p:txBody>
        </p:sp>
        <p:sp>
          <p:nvSpPr>
            <p:cNvPr id="13" name="TextBox 12">
              <a:extLst>
                <a:ext uri="{FF2B5EF4-FFF2-40B4-BE49-F238E27FC236}">
                  <a16:creationId xmlns:a16="http://schemas.microsoft.com/office/drawing/2014/main" id="{A851BFDA-EADB-4463-BD5E-E4CA2051BD8C}"/>
                </a:ext>
              </a:extLst>
            </p:cNvPr>
            <p:cNvSpPr txBox="1"/>
            <p:nvPr/>
          </p:nvSpPr>
          <p:spPr>
            <a:xfrm>
              <a:off x="8775290" y="3007338"/>
              <a:ext cx="452284" cy="461665"/>
            </a:xfrm>
            <a:prstGeom prst="rect">
              <a:avLst/>
            </a:prstGeom>
            <a:noFill/>
          </p:spPr>
          <p:txBody>
            <a:bodyPr wrap="square" rtlCol="0">
              <a:spAutoFit/>
            </a:bodyPr>
            <a:lstStyle/>
            <a:p>
              <a:r>
                <a:rPr lang="en-US" sz="2400" b="1" dirty="0">
                  <a:solidFill>
                    <a:srgbClr val="C00000"/>
                  </a:solidFill>
                </a:rPr>
                <a:t>9</a:t>
              </a:r>
            </a:p>
          </p:txBody>
        </p:sp>
        <p:sp>
          <p:nvSpPr>
            <p:cNvPr id="14" name="TextBox 13">
              <a:extLst>
                <a:ext uri="{FF2B5EF4-FFF2-40B4-BE49-F238E27FC236}">
                  <a16:creationId xmlns:a16="http://schemas.microsoft.com/office/drawing/2014/main" id="{54B8CEE5-1664-46CD-B3B6-A4C7DD0EDCD1}"/>
                </a:ext>
              </a:extLst>
            </p:cNvPr>
            <p:cNvSpPr txBox="1"/>
            <p:nvPr/>
          </p:nvSpPr>
          <p:spPr>
            <a:xfrm>
              <a:off x="9227574" y="3561411"/>
              <a:ext cx="634180" cy="461665"/>
            </a:xfrm>
            <a:prstGeom prst="rect">
              <a:avLst/>
            </a:prstGeom>
            <a:noFill/>
          </p:spPr>
          <p:txBody>
            <a:bodyPr wrap="square" rtlCol="0">
              <a:spAutoFit/>
            </a:bodyPr>
            <a:lstStyle/>
            <a:p>
              <a:r>
                <a:rPr lang="en-US" sz="2400" b="1" dirty="0">
                  <a:solidFill>
                    <a:srgbClr val="C00000"/>
                  </a:solidFill>
                </a:rPr>
                <a:t>10</a:t>
              </a:r>
            </a:p>
          </p:txBody>
        </p:sp>
        <p:sp>
          <p:nvSpPr>
            <p:cNvPr id="15" name="TextBox 14">
              <a:extLst>
                <a:ext uri="{FF2B5EF4-FFF2-40B4-BE49-F238E27FC236}">
                  <a16:creationId xmlns:a16="http://schemas.microsoft.com/office/drawing/2014/main" id="{53AFC5AC-E8CE-478D-A778-08B85E390C7D}"/>
                </a:ext>
              </a:extLst>
            </p:cNvPr>
            <p:cNvSpPr txBox="1"/>
            <p:nvPr/>
          </p:nvSpPr>
          <p:spPr>
            <a:xfrm>
              <a:off x="1695276" y="1554096"/>
              <a:ext cx="452284" cy="461665"/>
            </a:xfrm>
            <a:prstGeom prst="rect">
              <a:avLst/>
            </a:prstGeom>
            <a:noFill/>
          </p:spPr>
          <p:txBody>
            <a:bodyPr wrap="square" rtlCol="0">
              <a:spAutoFit/>
            </a:bodyPr>
            <a:lstStyle/>
            <a:p>
              <a:r>
                <a:rPr lang="en-US" sz="2400" b="1" dirty="0">
                  <a:solidFill>
                    <a:srgbClr val="C00000"/>
                  </a:solidFill>
                </a:rPr>
                <a:t>1</a:t>
              </a:r>
            </a:p>
          </p:txBody>
        </p:sp>
        <p:sp>
          <p:nvSpPr>
            <p:cNvPr id="16" name="TextBox 15">
              <a:extLst>
                <a:ext uri="{FF2B5EF4-FFF2-40B4-BE49-F238E27FC236}">
                  <a16:creationId xmlns:a16="http://schemas.microsoft.com/office/drawing/2014/main" id="{4701F84C-187F-41F4-83D7-A5E5AEF94612}"/>
                </a:ext>
              </a:extLst>
            </p:cNvPr>
            <p:cNvSpPr txBox="1"/>
            <p:nvPr/>
          </p:nvSpPr>
          <p:spPr>
            <a:xfrm>
              <a:off x="2472025" y="1092431"/>
              <a:ext cx="452284" cy="461665"/>
            </a:xfrm>
            <a:prstGeom prst="rect">
              <a:avLst/>
            </a:prstGeom>
            <a:noFill/>
          </p:spPr>
          <p:txBody>
            <a:bodyPr wrap="square" rtlCol="0">
              <a:spAutoFit/>
            </a:bodyPr>
            <a:lstStyle/>
            <a:p>
              <a:r>
                <a:rPr lang="en-US" sz="2400" b="1" dirty="0">
                  <a:solidFill>
                    <a:srgbClr val="C00000"/>
                  </a:solidFill>
                </a:rPr>
                <a:t>2</a:t>
              </a:r>
            </a:p>
          </p:txBody>
        </p:sp>
        <p:sp>
          <p:nvSpPr>
            <p:cNvPr id="17" name="TextBox 16">
              <a:extLst>
                <a:ext uri="{FF2B5EF4-FFF2-40B4-BE49-F238E27FC236}">
                  <a16:creationId xmlns:a16="http://schemas.microsoft.com/office/drawing/2014/main" id="{90C7EA04-0688-4994-961F-EABA44F2922B}"/>
                </a:ext>
              </a:extLst>
            </p:cNvPr>
            <p:cNvSpPr txBox="1"/>
            <p:nvPr/>
          </p:nvSpPr>
          <p:spPr>
            <a:xfrm>
              <a:off x="3356928" y="521709"/>
              <a:ext cx="452284" cy="461665"/>
            </a:xfrm>
            <a:prstGeom prst="rect">
              <a:avLst/>
            </a:prstGeom>
            <a:noFill/>
          </p:spPr>
          <p:txBody>
            <a:bodyPr wrap="square" rtlCol="0">
              <a:spAutoFit/>
            </a:bodyPr>
            <a:lstStyle/>
            <a:p>
              <a:r>
                <a:rPr lang="en-US" sz="2400" b="1" dirty="0">
                  <a:solidFill>
                    <a:srgbClr val="C00000"/>
                  </a:solidFill>
                </a:rPr>
                <a:t>3</a:t>
              </a:r>
            </a:p>
          </p:txBody>
        </p:sp>
        <p:sp>
          <p:nvSpPr>
            <p:cNvPr id="18" name="TextBox 17">
              <a:extLst>
                <a:ext uri="{FF2B5EF4-FFF2-40B4-BE49-F238E27FC236}">
                  <a16:creationId xmlns:a16="http://schemas.microsoft.com/office/drawing/2014/main" id="{8BABFB31-AA3D-4144-9399-2F57A9E601C3}"/>
                </a:ext>
              </a:extLst>
            </p:cNvPr>
            <p:cNvSpPr txBox="1"/>
            <p:nvPr/>
          </p:nvSpPr>
          <p:spPr>
            <a:xfrm>
              <a:off x="4418813" y="124403"/>
              <a:ext cx="452284" cy="461665"/>
            </a:xfrm>
            <a:prstGeom prst="rect">
              <a:avLst/>
            </a:prstGeom>
            <a:noFill/>
          </p:spPr>
          <p:txBody>
            <a:bodyPr wrap="square" rtlCol="0">
              <a:spAutoFit/>
            </a:bodyPr>
            <a:lstStyle/>
            <a:p>
              <a:r>
                <a:rPr lang="en-US" sz="2400" b="1" dirty="0">
                  <a:solidFill>
                    <a:srgbClr val="C00000"/>
                  </a:solidFill>
                </a:rPr>
                <a:t>4</a:t>
              </a:r>
            </a:p>
          </p:txBody>
        </p:sp>
        <p:sp>
          <p:nvSpPr>
            <p:cNvPr id="19" name="TextBox 18">
              <a:extLst>
                <a:ext uri="{FF2B5EF4-FFF2-40B4-BE49-F238E27FC236}">
                  <a16:creationId xmlns:a16="http://schemas.microsoft.com/office/drawing/2014/main" id="{817CA030-4441-47E7-B9DA-0ABACCEB13D0}"/>
                </a:ext>
              </a:extLst>
            </p:cNvPr>
            <p:cNvSpPr txBox="1"/>
            <p:nvPr/>
          </p:nvSpPr>
          <p:spPr>
            <a:xfrm>
              <a:off x="5344905" y="355235"/>
              <a:ext cx="452284" cy="461665"/>
            </a:xfrm>
            <a:prstGeom prst="rect">
              <a:avLst/>
            </a:prstGeom>
            <a:noFill/>
          </p:spPr>
          <p:txBody>
            <a:bodyPr wrap="square" rtlCol="0">
              <a:spAutoFit/>
            </a:bodyPr>
            <a:lstStyle/>
            <a:p>
              <a:r>
                <a:rPr lang="en-US" sz="2400" b="1" dirty="0">
                  <a:solidFill>
                    <a:srgbClr val="C00000"/>
                  </a:solidFill>
                </a:rPr>
                <a:t>5</a:t>
              </a:r>
            </a:p>
          </p:txBody>
        </p:sp>
        <p:sp>
          <p:nvSpPr>
            <p:cNvPr id="20" name="TextBox 19">
              <a:extLst>
                <a:ext uri="{FF2B5EF4-FFF2-40B4-BE49-F238E27FC236}">
                  <a16:creationId xmlns:a16="http://schemas.microsoft.com/office/drawing/2014/main" id="{95B3190B-BBB3-48D3-9E9B-7E5A5EE83432}"/>
                </a:ext>
              </a:extLst>
            </p:cNvPr>
            <p:cNvSpPr txBox="1"/>
            <p:nvPr/>
          </p:nvSpPr>
          <p:spPr>
            <a:xfrm>
              <a:off x="6365598" y="940152"/>
              <a:ext cx="452284" cy="461665"/>
            </a:xfrm>
            <a:prstGeom prst="rect">
              <a:avLst/>
            </a:prstGeom>
            <a:noFill/>
          </p:spPr>
          <p:txBody>
            <a:bodyPr wrap="square" rtlCol="0">
              <a:spAutoFit/>
            </a:bodyPr>
            <a:lstStyle/>
            <a:p>
              <a:r>
                <a:rPr lang="en-US" sz="2400" b="1" dirty="0">
                  <a:solidFill>
                    <a:srgbClr val="C00000"/>
                  </a:solidFill>
                </a:rPr>
                <a:t>6</a:t>
              </a:r>
            </a:p>
          </p:txBody>
        </p:sp>
        <p:sp>
          <p:nvSpPr>
            <p:cNvPr id="21" name="TextBox 20">
              <a:extLst>
                <a:ext uri="{FF2B5EF4-FFF2-40B4-BE49-F238E27FC236}">
                  <a16:creationId xmlns:a16="http://schemas.microsoft.com/office/drawing/2014/main" id="{DE525680-3BF7-499C-9438-D57BF2742AB7}"/>
                </a:ext>
              </a:extLst>
            </p:cNvPr>
            <p:cNvSpPr txBox="1"/>
            <p:nvPr/>
          </p:nvSpPr>
          <p:spPr>
            <a:xfrm>
              <a:off x="7329160" y="1697115"/>
              <a:ext cx="452284" cy="461665"/>
            </a:xfrm>
            <a:prstGeom prst="rect">
              <a:avLst/>
            </a:prstGeom>
            <a:noFill/>
          </p:spPr>
          <p:txBody>
            <a:bodyPr wrap="square" rtlCol="0">
              <a:spAutoFit/>
            </a:bodyPr>
            <a:lstStyle/>
            <a:p>
              <a:r>
                <a:rPr lang="en-US" sz="2400" b="1" dirty="0">
                  <a:solidFill>
                    <a:srgbClr val="C00000"/>
                  </a:solidFill>
                </a:rPr>
                <a:t>7</a:t>
              </a:r>
            </a:p>
          </p:txBody>
        </p:sp>
      </p:grpSp>
      <p:sp>
        <p:nvSpPr>
          <p:cNvPr id="22" name="TextBox 21">
            <a:extLst>
              <a:ext uri="{FF2B5EF4-FFF2-40B4-BE49-F238E27FC236}">
                <a16:creationId xmlns:a16="http://schemas.microsoft.com/office/drawing/2014/main" id="{1BB4EE54-587F-4406-8CB5-D1200DA57842}"/>
              </a:ext>
            </a:extLst>
          </p:cNvPr>
          <p:cNvSpPr txBox="1"/>
          <p:nvPr/>
        </p:nvSpPr>
        <p:spPr>
          <a:xfrm rot="16200000">
            <a:off x="-212124" y="2319682"/>
            <a:ext cx="1190364" cy="369332"/>
          </a:xfrm>
          <a:prstGeom prst="rect">
            <a:avLst/>
          </a:prstGeom>
          <a:noFill/>
        </p:spPr>
        <p:txBody>
          <a:bodyPr wrap="square" rtlCol="0">
            <a:spAutoFit/>
          </a:bodyPr>
          <a:lstStyle/>
          <a:p>
            <a:r>
              <a:rPr lang="en-US" b="1" dirty="0"/>
              <a:t>Counts</a:t>
            </a:r>
          </a:p>
        </p:txBody>
      </p:sp>
      <p:sp>
        <p:nvSpPr>
          <p:cNvPr id="23" name="TextBox 22">
            <a:extLst>
              <a:ext uri="{FF2B5EF4-FFF2-40B4-BE49-F238E27FC236}">
                <a16:creationId xmlns:a16="http://schemas.microsoft.com/office/drawing/2014/main" id="{1156DF14-87F5-4FBD-AFF9-7AE31643DF3A}"/>
              </a:ext>
            </a:extLst>
          </p:cNvPr>
          <p:cNvSpPr txBox="1"/>
          <p:nvPr/>
        </p:nvSpPr>
        <p:spPr>
          <a:xfrm>
            <a:off x="5378457" y="6137564"/>
            <a:ext cx="1938554" cy="369332"/>
          </a:xfrm>
          <a:prstGeom prst="rect">
            <a:avLst/>
          </a:prstGeom>
          <a:noFill/>
        </p:spPr>
        <p:txBody>
          <a:bodyPr wrap="square" rtlCol="0">
            <a:spAutoFit/>
          </a:bodyPr>
          <a:lstStyle/>
          <a:p>
            <a:r>
              <a:rPr lang="en-US" b="1" dirty="0"/>
              <a:t>Voltage (</a:t>
            </a:r>
            <a:r>
              <a:rPr lang="en-US" b="1" dirty="0" err="1"/>
              <a:t>a.u</a:t>
            </a:r>
            <a:r>
              <a:rPr lang="en-US" b="1" dirty="0"/>
              <a:t>.)</a:t>
            </a:r>
          </a:p>
        </p:txBody>
      </p:sp>
      <p:sp>
        <p:nvSpPr>
          <p:cNvPr id="25" name="TextBox 24">
            <a:extLst>
              <a:ext uri="{FF2B5EF4-FFF2-40B4-BE49-F238E27FC236}">
                <a16:creationId xmlns:a16="http://schemas.microsoft.com/office/drawing/2014/main" id="{C5892A87-D3E6-4CD6-8A06-4A7FB5C38D5C}"/>
              </a:ext>
            </a:extLst>
          </p:cNvPr>
          <p:cNvSpPr txBox="1"/>
          <p:nvPr/>
        </p:nvSpPr>
        <p:spPr>
          <a:xfrm>
            <a:off x="4286762" y="136313"/>
            <a:ext cx="4428758" cy="400110"/>
          </a:xfrm>
          <a:prstGeom prst="rect">
            <a:avLst/>
          </a:prstGeom>
          <a:noFill/>
        </p:spPr>
        <p:txBody>
          <a:bodyPr wrap="square">
            <a:spAutoFit/>
          </a:bodyPr>
          <a:lstStyle/>
          <a:p>
            <a:r>
              <a:rPr lang="en-US" sz="2000" b="1" dirty="0"/>
              <a:t>Histogram with Gaussian Fits</a:t>
            </a:r>
          </a:p>
        </p:txBody>
      </p:sp>
      <p:sp>
        <p:nvSpPr>
          <p:cNvPr id="27" name="TextBox 26">
            <a:extLst>
              <a:ext uri="{FF2B5EF4-FFF2-40B4-BE49-F238E27FC236}">
                <a16:creationId xmlns:a16="http://schemas.microsoft.com/office/drawing/2014/main" id="{39EB54E2-1C02-4292-98D5-4AD278F6E750}"/>
              </a:ext>
            </a:extLst>
          </p:cNvPr>
          <p:cNvSpPr txBox="1"/>
          <p:nvPr/>
        </p:nvSpPr>
        <p:spPr>
          <a:xfrm>
            <a:off x="0" y="6561448"/>
            <a:ext cx="8945593" cy="338554"/>
          </a:xfrm>
          <a:prstGeom prst="rect">
            <a:avLst/>
          </a:prstGeom>
          <a:noFill/>
        </p:spPr>
        <p:txBody>
          <a:bodyPr wrap="square">
            <a:spAutoFit/>
          </a:bodyPr>
          <a:lstStyle/>
          <a:p>
            <a:r>
              <a:rPr lang="en-US" sz="1600" dirty="0">
                <a:solidFill>
                  <a:srgbClr val="0070C0"/>
                </a:solidFill>
              </a:rPr>
              <a:t>Example Data located at: \QFQI Lab Dropbox\Miller Eaton\QFQI data\2020\</a:t>
            </a:r>
            <a:r>
              <a:rPr lang="en-US" sz="1600" dirty="0" err="1">
                <a:solidFill>
                  <a:srgbClr val="0070C0"/>
                </a:solidFill>
              </a:rPr>
              <a:t>counting_high_photnum</a:t>
            </a:r>
            <a:r>
              <a:rPr lang="en-US" sz="1600" dirty="0">
                <a:solidFill>
                  <a:srgbClr val="0070C0"/>
                </a:solidFill>
              </a:rPr>
              <a:t>\best</a:t>
            </a:r>
          </a:p>
        </p:txBody>
      </p:sp>
    </p:spTree>
    <p:extLst>
      <p:ext uri="{BB962C8B-B14F-4D97-AF65-F5344CB8AC3E}">
        <p14:creationId xmlns:p14="http://schemas.microsoft.com/office/powerpoint/2010/main" val="3582672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C620DB-78F6-4DED-BB9E-2D3737F768D9}"/>
              </a:ext>
            </a:extLst>
          </p:cNvPr>
          <p:cNvPicPr>
            <a:picLocks noChangeAspect="1"/>
          </p:cNvPicPr>
          <p:nvPr/>
        </p:nvPicPr>
        <p:blipFill>
          <a:blip r:embed="rId2"/>
          <a:stretch>
            <a:fillRect/>
          </a:stretch>
        </p:blipFill>
        <p:spPr>
          <a:xfrm>
            <a:off x="581891" y="0"/>
            <a:ext cx="9266523" cy="5740690"/>
          </a:xfrm>
          <a:prstGeom prst="rect">
            <a:avLst/>
          </a:prstGeom>
        </p:spPr>
      </p:pic>
      <p:sp>
        <p:nvSpPr>
          <p:cNvPr id="4" name="TextBox 3">
            <a:extLst>
              <a:ext uri="{FF2B5EF4-FFF2-40B4-BE49-F238E27FC236}">
                <a16:creationId xmlns:a16="http://schemas.microsoft.com/office/drawing/2014/main" id="{96CAA90E-BCEB-4E89-901B-0D051D66FCFC}"/>
              </a:ext>
            </a:extLst>
          </p:cNvPr>
          <p:cNvSpPr txBox="1"/>
          <p:nvPr/>
        </p:nvSpPr>
        <p:spPr>
          <a:xfrm>
            <a:off x="789707" y="5818908"/>
            <a:ext cx="10852728" cy="830997"/>
          </a:xfrm>
          <a:prstGeom prst="rect">
            <a:avLst/>
          </a:prstGeom>
          <a:noFill/>
        </p:spPr>
        <p:txBody>
          <a:bodyPr wrap="square" rtlCol="0">
            <a:spAutoFit/>
          </a:bodyPr>
          <a:lstStyle/>
          <a:p>
            <a:r>
              <a:rPr lang="en-US" sz="1600" dirty="0"/>
              <a:t>Example using the same thresholds calculated from the previous distribution Gaussian fits (red dotted lines),</a:t>
            </a:r>
          </a:p>
          <a:p>
            <a:r>
              <a:rPr lang="en-US" sz="1600" dirty="0"/>
              <a:t>But now with a weaker coherent state. The distribution has a fidelity of &gt; 0.999 with a theoretical coherent state obtained with alpha=1.6075 obtain from only the zero photon probabilities.</a:t>
            </a:r>
          </a:p>
        </p:txBody>
      </p:sp>
      <p:grpSp>
        <p:nvGrpSpPr>
          <p:cNvPr id="8" name="Group 7">
            <a:extLst>
              <a:ext uri="{FF2B5EF4-FFF2-40B4-BE49-F238E27FC236}">
                <a16:creationId xmlns:a16="http://schemas.microsoft.com/office/drawing/2014/main" id="{A19BFB39-EFBF-494D-87CD-7C556734EB38}"/>
              </a:ext>
            </a:extLst>
          </p:cNvPr>
          <p:cNvGrpSpPr/>
          <p:nvPr/>
        </p:nvGrpSpPr>
        <p:grpSpPr>
          <a:xfrm>
            <a:off x="5215152" y="369451"/>
            <a:ext cx="3757786" cy="3059549"/>
            <a:chOff x="5215152" y="369451"/>
            <a:chExt cx="3757786" cy="3059549"/>
          </a:xfrm>
        </p:grpSpPr>
        <p:pic>
          <p:nvPicPr>
            <p:cNvPr id="6" name="Picture 5">
              <a:extLst>
                <a:ext uri="{FF2B5EF4-FFF2-40B4-BE49-F238E27FC236}">
                  <a16:creationId xmlns:a16="http://schemas.microsoft.com/office/drawing/2014/main" id="{7747133B-BD62-480A-B3AF-EB01FA4095CB}"/>
                </a:ext>
              </a:extLst>
            </p:cNvPr>
            <p:cNvPicPr>
              <a:picLocks noChangeAspect="1"/>
            </p:cNvPicPr>
            <p:nvPr/>
          </p:nvPicPr>
          <p:blipFill>
            <a:blip r:embed="rId3"/>
            <a:stretch>
              <a:fillRect/>
            </a:stretch>
          </p:blipFill>
          <p:spPr>
            <a:xfrm>
              <a:off x="5215152" y="369451"/>
              <a:ext cx="3757786" cy="3059549"/>
            </a:xfrm>
            <a:prstGeom prst="rect">
              <a:avLst/>
            </a:prstGeom>
          </p:spPr>
        </p:pic>
        <p:sp>
          <p:nvSpPr>
            <p:cNvPr id="7" name="Rectangle 6">
              <a:extLst>
                <a:ext uri="{FF2B5EF4-FFF2-40B4-BE49-F238E27FC236}">
                  <a16:creationId xmlns:a16="http://schemas.microsoft.com/office/drawing/2014/main" id="{DE1B9E26-2611-4AF3-955E-5A87124AAE1D}"/>
                </a:ext>
              </a:extLst>
            </p:cNvPr>
            <p:cNvSpPr/>
            <p:nvPr/>
          </p:nvSpPr>
          <p:spPr>
            <a:xfrm>
              <a:off x="5495636" y="3186545"/>
              <a:ext cx="3477302" cy="166255"/>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0    1    2    3    4   5    6    7    8    9   10</a:t>
              </a:r>
              <a:endParaRPr lang="en-US" sz="1600" dirty="0"/>
            </a:p>
          </p:txBody>
        </p:sp>
      </p:grpSp>
    </p:spTree>
    <p:extLst>
      <p:ext uri="{BB962C8B-B14F-4D97-AF65-F5344CB8AC3E}">
        <p14:creationId xmlns:p14="http://schemas.microsoft.com/office/powerpoint/2010/main" val="197243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31BB6F-2CF1-4BF4-A627-59ECBB467C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5159" y="1097395"/>
            <a:ext cx="6925060" cy="3895347"/>
          </a:xfrm>
          <a:prstGeom prst="rect">
            <a:avLst/>
          </a:prstGeom>
        </p:spPr>
      </p:pic>
      <p:sp>
        <p:nvSpPr>
          <p:cNvPr id="3" name="TextBox 2">
            <a:extLst>
              <a:ext uri="{FF2B5EF4-FFF2-40B4-BE49-F238E27FC236}">
                <a16:creationId xmlns:a16="http://schemas.microsoft.com/office/drawing/2014/main" id="{2BD02605-46E8-4C2B-BAF4-472D3596F743}"/>
              </a:ext>
            </a:extLst>
          </p:cNvPr>
          <p:cNvSpPr txBox="1"/>
          <p:nvPr/>
        </p:nvSpPr>
        <p:spPr>
          <a:xfrm>
            <a:off x="2415159" y="5126182"/>
            <a:ext cx="7555346" cy="1200329"/>
          </a:xfrm>
          <a:prstGeom prst="rect">
            <a:avLst/>
          </a:prstGeom>
          <a:noFill/>
        </p:spPr>
        <p:txBody>
          <a:bodyPr wrap="square" rtlCol="0">
            <a:spAutoFit/>
          </a:bodyPr>
          <a:lstStyle/>
          <a:p>
            <a:pPr marL="285750" indent="-285750">
              <a:buFontTx/>
              <a:buChar char="-"/>
            </a:pPr>
            <a:r>
              <a:rPr lang="en-US" dirty="0"/>
              <a:t>Send a triangular wave 2V pk-pk at 100Hz to </a:t>
            </a:r>
            <a:r>
              <a:rPr lang="en-US" b="1" dirty="0" err="1">
                <a:solidFill>
                  <a:srgbClr val="C00000"/>
                </a:solidFill>
              </a:rPr>
              <a:t>ext</a:t>
            </a:r>
            <a:r>
              <a:rPr lang="en-US" b="1" dirty="0">
                <a:solidFill>
                  <a:srgbClr val="C00000"/>
                </a:solidFill>
              </a:rPr>
              <a:t> fb </a:t>
            </a:r>
            <a:r>
              <a:rPr lang="en-US" b="1" dirty="0"/>
              <a:t>in</a:t>
            </a:r>
          </a:p>
          <a:p>
            <a:pPr marL="742950" lvl="1" indent="-285750">
              <a:buFontTx/>
              <a:buChar char="-"/>
            </a:pPr>
            <a:r>
              <a:rPr lang="en-US" dirty="0"/>
              <a:t>Also send this same signal to port 1 of an oscilloscope</a:t>
            </a:r>
          </a:p>
          <a:p>
            <a:pPr marL="285750" indent="-285750">
              <a:buFontTx/>
              <a:buChar char="-"/>
            </a:pPr>
            <a:r>
              <a:rPr lang="en-US" dirty="0"/>
              <a:t>Send the </a:t>
            </a:r>
            <a:r>
              <a:rPr lang="en-US" b="1" dirty="0">
                <a:solidFill>
                  <a:srgbClr val="00B050"/>
                </a:solidFill>
              </a:rPr>
              <a:t>TES output</a:t>
            </a:r>
            <a:r>
              <a:rPr lang="en-US" dirty="0">
                <a:solidFill>
                  <a:srgbClr val="00B050"/>
                </a:solidFill>
              </a:rPr>
              <a:t> </a:t>
            </a:r>
            <a:r>
              <a:rPr lang="en-US" dirty="0"/>
              <a:t>from the channel you wish to bias to port 2 of the oscilloscope</a:t>
            </a:r>
            <a:r>
              <a:rPr lang="en-US" b="1" dirty="0"/>
              <a:t> </a:t>
            </a:r>
          </a:p>
        </p:txBody>
      </p:sp>
      <p:cxnSp>
        <p:nvCxnSpPr>
          <p:cNvPr id="10" name="Connector: Curved 9">
            <a:extLst>
              <a:ext uri="{FF2B5EF4-FFF2-40B4-BE49-F238E27FC236}">
                <a16:creationId xmlns:a16="http://schemas.microsoft.com/office/drawing/2014/main" id="{DE26D0A1-698B-46ED-A11E-EF1FB6CC14D1}"/>
              </a:ext>
            </a:extLst>
          </p:cNvPr>
          <p:cNvCxnSpPr>
            <a:cxnSpLocks/>
            <a:stCxn id="3" idx="0"/>
          </p:cNvCxnSpPr>
          <p:nvPr/>
        </p:nvCxnSpPr>
        <p:spPr>
          <a:xfrm rot="16200000" flipV="1">
            <a:off x="5262642" y="4195992"/>
            <a:ext cx="1085124" cy="775256"/>
          </a:xfrm>
          <a:prstGeom prst="curvedConnector3">
            <a:avLst/>
          </a:prstGeom>
          <a:ln w="444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Freeform: Shape 15">
            <a:extLst>
              <a:ext uri="{FF2B5EF4-FFF2-40B4-BE49-F238E27FC236}">
                <a16:creationId xmlns:a16="http://schemas.microsoft.com/office/drawing/2014/main" id="{7A4EFEA2-C252-441C-B7A6-D5171456EF9E}"/>
              </a:ext>
            </a:extLst>
          </p:cNvPr>
          <p:cNvSpPr/>
          <p:nvPr/>
        </p:nvSpPr>
        <p:spPr>
          <a:xfrm>
            <a:off x="1258504" y="2349910"/>
            <a:ext cx="1651843" cy="3569109"/>
          </a:xfrm>
          <a:custGeom>
            <a:avLst/>
            <a:gdLst>
              <a:gd name="connsiteX0" fmla="*/ 1111069 w 1651843"/>
              <a:gd name="connsiteY0" fmla="*/ 3569109 h 3569109"/>
              <a:gd name="connsiteX1" fmla="*/ 265495 w 1651843"/>
              <a:gd name="connsiteY1" fmla="*/ 3323303 h 3569109"/>
              <a:gd name="connsiteX2" fmla="*/ 24 w 1651843"/>
              <a:gd name="connsiteY2" fmla="*/ 2330245 h 3569109"/>
              <a:gd name="connsiteX3" fmla="*/ 275327 w 1651843"/>
              <a:gd name="connsiteY3" fmla="*/ 845574 h 3569109"/>
              <a:gd name="connsiteX4" fmla="*/ 1651843 w 1651843"/>
              <a:gd name="connsiteY4" fmla="*/ 0 h 3569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43" h="3569109">
                <a:moveTo>
                  <a:pt x="1111069" y="3569109"/>
                </a:moveTo>
                <a:cubicBezTo>
                  <a:pt x="780869" y="3549444"/>
                  <a:pt x="450669" y="3529780"/>
                  <a:pt x="265495" y="3323303"/>
                </a:cubicBezTo>
                <a:cubicBezTo>
                  <a:pt x="80321" y="3116826"/>
                  <a:pt x="-1615" y="2743200"/>
                  <a:pt x="24" y="2330245"/>
                </a:cubicBezTo>
                <a:cubicBezTo>
                  <a:pt x="1663" y="1917290"/>
                  <a:pt x="24" y="1233948"/>
                  <a:pt x="275327" y="845574"/>
                </a:cubicBezTo>
                <a:cubicBezTo>
                  <a:pt x="550630" y="457200"/>
                  <a:pt x="1651843" y="0"/>
                  <a:pt x="1651843" y="0"/>
                </a:cubicBezTo>
              </a:path>
            </a:pathLst>
          </a:custGeom>
          <a:noFill/>
          <a:ln w="34925">
            <a:solidFill>
              <a:srgbClr val="00B05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0AD9BA1-4B94-42AE-84AD-46E5EA382DB4}"/>
              </a:ext>
            </a:extLst>
          </p:cNvPr>
          <p:cNvSpPr txBox="1"/>
          <p:nvPr/>
        </p:nvSpPr>
        <p:spPr>
          <a:xfrm>
            <a:off x="9389379" y="1468065"/>
            <a:ext cx="2645303" cy="1477328"/>
          </a:xfrm>
          <a:prstGeom prst="rect">
            <a:avLst/>
          </a:prstGeom>
          <a:noFill/>
        </p:spPr>
        <p:txBody>
          <a:bodyPr wrap="square" lIns="91440" tIns="45720" rIns="91440" bIns="45720" rtlCol="0" anchor="t">
            <a:spAutoFit/>
          </a:bodyPr>
          <a:lstStyle/>
          <a:p>
            <a:r>
              <a:rPr lang="en-US" dirty="0"/>
              <a:t>To bias from scratch, start with ALL 3 bias screws turned counter-clockwise until a very quiet ‘click’ is heard</a:t>
            </a:r>
          </a:p>
        </p:txBody>
      </p:sp>
      <p:sp>
        <p:nvSpPr>
          <p:cNvPr id="18" name="Oval 17">
            <a:extLst>
              <a:ext uri="{FF2B5EF4-FFF2-40B4-BE49-F238E27FC236}">
                <a16:creationId xmlns:a16="http://schemas.microsoft.com/office/drawing/2014/main" id="{6498E3EC-9B54-4352-A768-F63A8ACB3836}"/>
              </a:ext>
            </a:extLst>
          </p:cNvPr>
          <p:cNvSpPr/>
          <p:nvPr/>
        </p:nvSpPr>
        <p:spPr>
          <a:xfrm>
            <a:off x="3569109" y="2205236"/>
            <a:ext cx="344129" cy="245807"/>
          </a:xfrm>
          <a:prstGeom prst="ellipse">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5B5B117-7F70-471C-969D-4C4BA36D8552}"/>
              </a:ext>
            </a:extLst>
          </p:cNvPr>
          <p:cNvSpPr/>
          <p:nvPr/>
        </p:nvSpPr>
        <p:spPr>
          <a:xfrm>
            <a:off x="4812890" y="1720646"/>
            <a:ext cx="437535" cy="347584"/>
          </a:xfrm>
          <a:prstGeom prst="ellipse">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624F18-480C-4C27-BEFE-B9BF51AD360F}"/>
              </a:ext>
            </a:extLst>
          </p:cNvPr>
          <p:cNvSpPr/>
          <p:nvPr/>
        </p:nvSpPr>
        <p:spPr>
          <a:xfrm>
            <a:off x="5893073" y="1720645"/>
            <a:ext cx="429068" cy="347583"/>
          </a:xfrm>
          <a:prstGeom prst="ellipse">
            <a:avLst/>
          </a:prstGeom>
          <a:no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639F0BD-5C00-4CC5-A103-746EDC612C5C}"/>
              </a:ext>
            </a:extLst>
          </p:cNvPr>
          <p:cNvCxnSpPr>
            <a:cxnSpLocks/>
            <a:endCxn id="17" idx="1"/>
          </p:cNvCxnSpPr>
          <p:nvPr/>
        </p:nvCxnSpPr>
        <p:spPr>
          <a:xfrm>
            <a:off x="6508954" y="1894436"/>
            <a:ext cx="2880425" cy="312293"/>
          </a:xfrm>
          <a:prstGeom prst="line">
            <a:avLst/>
          </a:prstGeom>
          <a:ln w="28575">
            <a:headEnd type="triangl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693A4D2-9469-4E17-8DBD-61543D0F024A}"/>
              </a:ext>
            </a:extLst>
          </p:cNvPr>
          <p:cNvSpPr txBox="1"/>
          <p:nvPr/>
        </p:nvSpPr>
        <p:spPr>
          <a:xfrm>
            <a:off x="7486838" y="2542105"/>
            <a:ext cx="2020956" cy="923330"/>
          </a:xfrm>
          <a:prstGeom prst="rect">
            <a:avLst/>
          </a:prstGeom>
          <a:noFill/>
        </p:spPr>
        <p:txBody>
          <a:bodyPr wrap="square" rtlCol="0">
            <a:spAutoFit/>
          </a:bodyPr>
          <a:lstStyle/>
          <a:p>
            <a:r>
              <a:rPr lang="en-US" dirty="0">
                <a:solidFill>
                  <a:schemeClr val="bg1"/>
                </a:solidFill>
              </a:rPr>
              <a:t>Flip switches to the right on channels being biased</a:t>
            </a:r>
          </a:p>
        </p:txBody>
      </p:sp>
      <p:sp>
        <p:nvSpPr>
          <p:cNvPr id="13" name="TextBox 12">
            <a:extLst>
              <a:ext uri="{FF2B5EF4-FFF2-40B4-BE49-F238E27FC236}">
                <a16:creationId xmlns:a16="http://schemas.microsoft.com/office/drawing/2014/main" id="{B82166BD-57A5-4E27-951A-D12241BBF66D}"/>
              </a:ext>
            </a:extLst>
          </p:cNvPr>
          <p:cNvSpPr txBox="1"/>
          <p:nvPr/>
        </p:nvSpPr>
        <p:spPr>
          <a:xfrm>
            <a:off x="4685449" y="123192"/>
            <a:ext cx="2239509" cy="584775"/>
          </a:xfrm>
          <a:prstGeom prst="rect">
            <a:avLst/>
          </a:prstGeom>
          <a:noFill/>
        </p:spPr>
        <p:txBody>
          <a:bodyPr wrap="square">
            <a:spAutoFit/>
          </a:bodyPr>
          <a:lstStyle/>
          <a:p>
            <a:pPr algn="ctr"/>
            <a:r>
              <a:rPr lang="en-US" sz="3200" b="1" dirty="0"/>
              <a:t>Biasing</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E620BD-D46A-472F-AB8F-4AE2CC9A9691}"/>
                  </a:ext>
                </a:extLst>
              </p:cNvPr>
              <p:cNvSpPr txBox="1"/>
              <p:nvPr/>
            </p:nvSpPr>
            <p:spPr>
              <a:xfrm>
                <a:off x="-48946" y="558786"/>
                <a:ext cx="2364930" cy="1077218"/>
              </a:xfrm>
              <a:prstGeom prst="rect">
                <a:avLst/>
              </a:prstGeom>
              <a:noFill/>
            </p:spPr>
            <p:txBody>
              <a:bodyPr wrap="square">
                <a:spAutoFit/>
              </a:bodyPr>
              <a:lstStyle/>
              <a:p>
                <a:r>
                  <a:rPr lang="en-US" sz="1600" dirty="0"/>
                  <a:t>***note***</a:t>
                </a:r>
              </a:p>
              <a:p>
                <a:r>
                  <a:rPr lang="en-US" sz="1600" dirty="0"/>
                  <a:t>TES must already be cold and temperature controlled to </a:t>
                </a:r>
                <a14:m>
                  <m:oMath xmlns:m="http://schemas.openxmlformats.org/officeDocument/2006/math">
                    <m:r>
                      <a:rPr lang="en-US" sz="1600" i="1" dirty="0" smtClean="0">
                        <a:latin typeface="Cambria Math" panose="02040503050406030204" pitchFamily="18" charset="0"/>
                        <a:ea typeface="Cambria Math" panose="02040503050406030204" pitchFamily="18" charset="0"/>
                      </a:rPr>
                      <m:t>≈</m:t>
                    </m:r>
                  </m:oMath>
                </a14:m>
                <a:r>
                  <a:rPr lang="en-US" sz="1600" dirty="0"/>
                  <a:t>90-100mK</a:t>
                </a:r>
              </a:p>
            </p:txBody>
          </p:sp>
        </mc:Choice>
        <mc:Fallback xmlns="">
          <p:sp>
            <p:nvSpPr>
              <p:cNvPr id="15" name="TextBox 14">
                <a:extLst>
                  <a:ext uri="{FF2B5EF4-FFF2-40B4-BE49-F238E27FC236}">
                    <a16:creationId xmlns:a16="http://schemas.microsoft.com/office/drawing/2014/main" id="{95E620BD-D46A-472F-AB8F-4AE2CC9A9691}"/>
                  </a:ext>
                </a:extLst>
              </p:cNvPr>
              <p:cNvSpPr txBox="1">
                <a:spLocks noRot="1" noChangeAspect="1" noMove="1" noResize="1" noEditPoints="1" noAdjustHandles="1" noChangeArrowheads="1" noChangeShapeType="1" noTextEdit="1"/>
              </p:cNvSpPr>
              <p:nvPr/>
            </p:nvSpPr>
            <p:spPr>
              <a:xfrm>
                <a:off x="-48946" y="558786"/>
                <a:ext cx="2364930" cy="1077218"/>
              </a:xfrm>
              <a:prstGeom prst="rect">
                <a:avLst/>
              </a:prstGeom>
              <a:blipFill>
                <a:blip r:embed="rId3"/>
                <a:stretch>
                  <a:fillRect l="-1546" t="-1705" b="-6818"/>
                </a:stretch>
              </a:blipFill>
            </p:spPr>
            <p:txBody>
              <a:bodyPr/>
              <a:lstStyle/>
              <a:p>
                <a:r>
                  <a:rPr lang="en-US">
                    <a:noFill/>
                  </a:rPr>
                  <a:t> </a:t>
                </a:r>
              </a:p>
            </p:txBody>
          </p:sp>
        </mc:Fallback>
      </mc:AlternateContent>
    </p:spTree>
    <p:extLst>
      <p:ext uri="{BB962C8B-B14F-4D97-AF65-F5344CB8AC3E}">
        <p14:creationId xmlns:p14="http://schemas.microsoft.com/office/powerpoint/2010/main" val="142423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C968E1-1BA0-4F15-9590-C4832FDD76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886" y="1083783"/>
            <a:ext cx="9022385" cy="5075092"/>
          </a:xfrm>
          <a:prstGeom prst="rect">
            <a:avLst/>
          </a:prstGeom>
        </p:spPr>
      </p:pic>
      <p:sp>
        <p:nvSpPr>
          <p:cNvPr id="3" name="TextBox 2">
            <a:extLst>
              <a:ext uri="{FF2B5EF4-FFF2-40B4-BE49-F238E27FC236}">
                <a16:creationId xmlns:a16="http://schemas.microsoft.com/office/drawing/2014/main" id="{7CF5A8F0-68F2-4772-80B7-4A5C000B77B5}"/>
              </a:ext>
            </a:extLst>
          </p:cNvPr>
          <p:cNvSpPr txBox="1"/>
          <p:nvPr/>
        </p:nvSpPr>
        <p:spPr>
          <a:xfrm>
            <a:off x="6862916" y="521110"/>
            <a:ext cx="4375355" cy="369332"/>
          </a:xfrm>
          <a:prstGeom prst="rect">
            <a:avLst/>
          </a:prstGeom>
          <a:noFill/>
        </p:spPr>
        <p:txBody>
          <a:bodyPr wrap="square" rtlCol="0">
            <a:spAutoFit/>
          </a:bodyPr>
          <a:lstStyle/>
          <a:p>
            <a:r>
              <a:rPr lang="en-US" dirty="0"/>
              <a:t>Push the </a:t>
            </a:r>
            <a:r>
              <a:rPr lang="en-US" dirty="0" err="1"/>
              <a:t>Horiz</a:t>
            </a:r>
            <a:r>
              <a:rPr lang="en-US" dirty="0"/>
              <a:t> button on the oscilloscope</a:t>
            </a:r>
          </a:p>
        </p:txBody>
      </p:sp>
      <p:cxnSp>
        <p:nvCxnSpPr>
          <p:cNvPr id="5" name="Straight Connector 4">
            <a:extLst>
              <a:ext uri="{FF2B5EF4-FFF2-40B4-BE49-F238E27FC236}">
                <a16:creationId xmlns:a16="http://schemas.microsoft.com/office/drawing/2014/main" id="{1AD6964E-38EC-444E-BCCB-07604E0CBE17}"/>
              </a:ext>
            </a:extLst>
          </p:cNvPr>
          <p:cNvCxnSpPr>
            <a:cxnSpLocks/>
          </p:cNvCxnSpPr>
          <p:nvPr/>
        </p:nvCxnSpPr>
        <p:spPr>
          <a:xfrm flipV="1">
            <a:off x="8467389" y="963562"/>
            <a:ext cx="1042219" cy="707922"/>
          </a:xfrm>
          <a:prstGeom prst="line">
            <a:avLst/>
          </a:prstGeom>
          <a:ln w="25400">
            <a:solidFill>
              <a:schemeClr val="tx1"/>
            </a:solidFill>
            <a:headEnd type="triangle" w="lg" len="lg"/>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56A6340-6B39-4DD1-810C-E40ECE6C8046}"/>
              </a:ext>
            </a:extLst>
          </p:cNvPr>
          <p:cNvSpPr txBox="1"/>
          <p:nvPr/>
        </p:nvSpPr>
        <p:spPr>
          <a:xfrm>
            <a:off x="211394" y="3621329"/>
            <a:ext cx="1745226" cy="646331"/>
          </a:xfrm>
          <a:prstGeom prst="rect">
            <a:avLst/>
          </a:prstGeom>
          <a:noFill/>
        </p:spPr>
        <p:txBody>
          <a:bodyPr wrap="square" rtlCol="0">
            <a:spAutoFit/>
          </a:bodyPr>
          <a:lstStyle/>
          <a:p>
            <a:r>
              <a:rPr lang="en-US" dirty="0"/>
              <a:t>Choose Time Mode XY</a:t>
            </a:r>
          </a:p>
        </p:txBody>
      </p:sp>
      <p:cxnSp>
        <p:nvCxnSpPr>
          <p:cNvPr id="8" name="Straight Connector 7">
            <a:extLst>
              <a:ext uri="{FF2B5EF4-FFF2-40B4-BE49-F238E27FC236}">
                <a16:creationId xmlns:a16="http://schemas.microsoft.com/office/drawing/2014/main" id="{DC4C5CE2-CD63-44A4-B41F-ECEC6C93D520}"/>
              </a:ext>
            </a:extLst>
          </p:cNvPr>
          <p:cNvCxnSpPr>
            <a:cxnSpLocks/>
          </p:cNvCxnSpPr>
          <p:nvPr/>
        </p:nvCxnSpPr>
        <p:spPr>
          <a:xfrm flipH="1" flipV="1">
            <a:off x="953729" y="4267660"/>
            <a:ext cx="1521541" cy="314172"/>
          </a:xfrm>
          <a:prstGeom prst="line">
            <a:avLst/>
          </a:prstGeom>
          <a:ln w="25400">
            <a:solidFill>
              <a:schemeClr val="accent1"/>
            </a:solidFill>
            <a:head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489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B51FCC-7AE7-476E-A58D-426EBC52FBD6}"/>
              </a:ext>
            </a:extLst>
          </p:cNvPr>
          <p:cNvPicPr>
            <a:picLocks noChangeAspect="1"/>
          </p:cNvPicPr>
          <p:nvPr/>
        </p:nvPicPr>
        <p:blipFill rotWithShape="1">
          <a:blip r:embed="rId2">
            <a:extLst>
              <a:ext uri="{28A0092B-C50C-407E-A947-70E740481C1C}">
                <a14:useLocalDpi xmlns:a14="http://schemas.microsoft.com/office/drawing/2010/main" val="0"/>
              </a:ext>
            </a:extLst>
          </a:blip>
          <a:srcRect t="9225" r="41692" b="8071"/>
          <a:stretch/>
        </p:blipFill>
        <p:spPr>
          <a:xfrm>
            <a:off x="6864028" y="816078"/>
            <a:ext cx="4639715" cy="3701844"/>
          </a:xfrm>
          <a:prstGeom prst="rect">
            <a:avLst/>
          </a:prstGeom>
        </p:spPr>
      </p:pic>
      <p:pic>
        <p:nvPicPr>
          <p:cNvPr id="4" name="Picture 3">
            <a:extLst>
              <a:ext uri="{FF2B5EF4-FFF2-40B4-BE49-F238E27FC236}">
                <a16:creationId xmlns:a16="http://schemas.microsoft.com/office/drawing/2014/main" id="{8E595678-D95E-4609-B1B9-32C87F946948}"/>
              </a:ext>
            </a:extLst>
          </p:cNvPr>
          <p:cNvPicPr>
            <a:picLocks noChangeAspect="1"/>
          </p:cNvPicPr>
          <p:nvPr/>
        </p:nvPicPr>
        <p:blipFill rotWithShape="1">
          <a:blip r:embed="rId3">
            <a:extLst>
              <a:ext uri="{28A0092B-C50C-407E-A947-70E740481C1C}">
                <a14:useLocalDpi xmlns:a14="http://schemas.microsoft.com/office/drawing/2010/main" val="0"/>
              </a:ext>
            </a:extLst>
          </a:blip>
          <a:srcRect r="36999" b="27300"/>
          <a:stretch/>
        </p:blipFill>
        <p:spPr>
          <a:xfrm>
            <a:off x="688257" y="816078"/>
            <a:ext cx="5407743" cy="3510116"/>
          </a:xfrm>
          <a:prstGeom prst="rect">
            <a:avLst/>
          </a:prstGeom>
        </p:spPr>
      </p:pic>
      <p:sp>
        <p:nvSpPr>
          <p:cNvPr id="6" name="TextBox 5">
            <a:extLst>
              <a:ext uri="{FF2B5EF4-FFF2-40B4-BE49-F238E27FC236}">
                <a16:creationId xmlns:a16="http://schemas.microsoft.com/office/drawing/2014/main" id="{8E364B84-6379-4A97-8EE0-7D6CD62A98CC}"/>
              </a:ext>
            </a:extLst>
          </p:cNvPr>
          <p:cNvSpPr txBox="1"/>
          <p:nvPr/>
        </p:nvSpPr>
        <p:spPr>
          <a:xfrm>
            <a:off x="1032386" y="4591666"/>
            <a:ext cx="4375355" cy="646331"/>
          </a:xfrm>
          <a:prstGeom prst="rect">
            <a:avLst/>
          </a:prstGeom>
          <a:noFill/>
        </p:spPr>
        <p:txBody>
          <a:bodyPr wrap="square" rtlCol="0">
            <a:spAutoFit/>
          </a:bodyPr>
          <a:lstStyle/>
          <a:p>
            <a:r>
              <a:rPr lang="en-US" dirty="0"/>
              <a:t>Turn the SQUID bias screw clockwise until the pk-pk fringes are maximized </a:t>
            </a:r>
          </a:p>
        </p:txBody>
      </p:sp>
      <p:sp>
        <p:nvSpPr>
          <p:cNvPr id="7" name="Oval 6">
            <a:extLst>
              <a:ext uri="{FF2B5EF4-FFF2-40B4-BE49-F238E27FC236}">
                <a16:creationId xmlns:a16="http://schemas.microsoft.com/office/drawing/2014/main" id="{8A5EE07E-0AA3-4987-A26C-AECAECFA26A3}"/>
              </a:ext>
            </a:extLst>
          </p:cNvPr>
          <p:cNvSpPr/>
          <p:nvPr/>
        </p:nvSpPr>
        <p:spPr>
          <a:xfrm>
            <a:off x="2054942" y="2045110"/>
            <a:ext cx="550606" cy="621890"/>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5036CC0-0312-4648-B486-198AE0A19795}"/>
              </a:ext>
            </a:extLst>
          </p:cNvPr>
          <p:cNvCxnSpPr>
            <a:cxnSpLocks/>
          </p:cNvCxnSpPr>
          <p:nvPr/>
        </p:nvCxnSpPr>
        <p:spPr>
          <a:xfrm>
            <a:off x="2330245" y="2831690"/>
            <a:ext cx="157316" cy="16862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CD14288-6D0C-4265-B0B9-21D0F516CE12}"/>
              </a:ext>
            </a:extLst>
          </p:cNvPr>
          <p:cNvSpPr txBox="1"/>
          <p:nvPr/>
        </p:nvSpPr>
        <p:spPr>
          <a:xfrm>
            <a:off x="6784259" y="4591665"/>
            <a:ext cx="4375355" cy="646331"/>
          </a:xfrm>
          <a:prstGeom prst="rect">
            <a:avLst/>
          </a:prstGeom>
          <a:noFill/>
        </p:spPr>
        <p:txBody>
          <a:bodyPr wrap="square" rtlCol="0">
            <a:spAutoFit/>
          </a:bodyPr>
          <a:lstStyle/>
          <a:p>
            <a:r>
              <a:rPr lang="en-US" dirty="0"/>
              <a:t>After maximizing fringes, it is a good idea to set reference markers on the max and min</a:t>
            </a:r>
          </a:p>
        </p:txBody>
      </p:sp>
    </p:spTree>
    <p:extLst>
      <p:ext uri="{BB962C8B-B14F-4D97-AF65-F5344CB8AC3E}">
        <p14:creationId xmlns:p14="http://schemas.microsoft.com/office/powerpoint/2010/main" val="3460767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713A85-F1A6-49B2-AF83-7B6BB2F663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1668" y="132363"/>
            <a:ext cx="6065411" cy="3411794"/>
          </a:xfrm>
          <a:prstGeom prst="rect">
            <a:avLst/>
          </a:prstGeom>
        </p:spPr>
      </p:pic>
      <p:pic>
        <p:nvPicPr>
          <p:cNvPr id="3" name="Picture 2">
            <a:extLst>
              <a:ext uri="{FF2B5EF4-FFF2-40B4-BE49-F238E27FC236}">
                <a16:creationId xmlns:a16="http://schemas.microsoft.com/office/drawing/2014/main" id="{234AA02A-2761-4F50-9FD4-3AA2637A0A9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94" b="-872"/>
          <a:stretch/>
        </p:blipFill>
        <p:spPr>
          <a:xfrm>
            <a:off x="7051550" y="166784"/>
            <a:ext cx="4334206" cy="3411794"/>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1BF5044-07DE-4128-BB16-D7BF70EBC670}"/>
                  </a:ext>
                </a:extLst>
              </p:cNvPr>
              <p:cNvSpPr txBox="1"/>
              <p:nvPr/>
            </p:nvSpPr>
            <p:spPr>
              <a:xfrm>
                <a:off x="398570" y="3578578"/>
                <a:ext cx="9148553" cy="3139321"/>
              </a:xfrm>
              <a:prstGeom prst="rect">
                <a:avLst/>
              </a:prstGeom>
              <a:noFill/>
            </p:spPr>
            <p:txBody>
              <a:bodyPr wrap="square" rtlCol="0">
                <a:spAutoFit/>
              </a:bodyPr>
              <a:lstStyle/>
              <a:p>
                <a:pPr marL="285750" indent="-285750">
                  <a:buFontTx/>
                  <a:buChar char="-"/>
                </a:pPr>
                <a:r>
                  <a:rPr lang="en-US" dirty="0"/>
                  <a:t>Disconnect the input to </a:t>
                </a:r>
                <a:r>
                  <a:rPr lang="en-US" dirty="0" err="1"/>
                  <a:t>ext</a:t>
                </a:r>
                <a:r>
                  <a:rPr lang="en-US" dirty="0"/>
                  <a:t> Fb in.</a:t>
                </a:r>
              </a:p>
              <a:p>
                <a:pPr marL="285750" indent="-285750">
                  <a:buFontTx/>
                  <a:buChar char="-"/>
                </a:pPr>
                <a:r>
                  <a:rPr lang="en-US" dirty="0"/>
                  <a:t>Turn FB bias screw clockwise at least a half turn, until the flat line on the o-scope is at the desired location but on a downward trajectory (</a:t>
                </a:r>
                <a:r>
                  <a:rPr lang="en-US" sz="1600" dirty="0"/>
                  <a:t>going up is okay too, this just means that the signal will need to be flipped eventually for positive peaks</a:t>
                </a:r>
                <a:r>
                  <a:rPr lang="en-US" dirty="0"/>
                  <a:t>)</a:t>
                </a:r>
              </a:p>
              <a:p>
                <a:pPr marL="742950" lvl="1" indent="-285750">
                  <a:buFontTx/>
                  <a:buChar char="-"/>
                </a:pPr>
                <a:r>
                  <a:rPr lang="en-US" dirty="0"/>
                  <a:t>The desired location should be halfway between the max and min of the previous fringes (steepest slope) for </a:t>
                </a:r>
                <a:r>
                  <a:rPr lang="en-US" b="1" dirty="0"/>
                  <a:t>maximum resolution between vacuum and single photon</a:t>
                </a:r>
                <a:r>
                  <a:rPr lang="en-US" dirty="0"/>
                  <a:t> (such as for the heralding channel)</a:t>
                </a:r>
              </a:p>
              <a:p>
                <a:pPr marL="742950" lvl="1" indent="-285750">
                  <a:buFontTx/>
                  <a:buChar char="-"/>
                </a:pPr>
                <a:r>
                  <a:rPr lang="en-US" dirty="0"/>
                  <a:t>This location should be </a:t>
                </a:r>
                <a:r>
                  <a:rPr lang="en-US" b="1" dirty="0"/>
                  <a:t>near the bottom</a:t>
                </a:r>
                <a:r>
                  <a:rPr lang="en-US" dirty="0"/>
                  <a:t> for counting the </a:t>
                </a:r>
                <a:r>
                  <a:rPr lang="en-US" b="1" dirty="0"/>
                  <a:t>most photons</a:t>
                </a:r>
              </a:p>
              <a:p>
                <a:pPr marL="742950" lvl="1" indent="-285750">
                  <a:buFontTx/>
                  <a:buChar char="-"/>
                </a:pPr>
                <a:r>
                  <a:rPr lang="en-US" dirty="0"/>
                  <a:t>It should be positioned approximately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oMath>
                </a14:m>
                <a:r>
                  <a:rPr lang="en-US" dirty="0"/>
                  <a:t> to </a:t>
                </a:r>
                <a14:m>
                  <m:oMath xmlns:m="http://schemas.openxmlformats.org/officeDocument/2006/math">
                    <m:f>
                      <m:fPr>
                        <m:type m:val="skw"/>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r>
                  <a:rPr lang="en-US" dirty="0"/>
                  <a:t> of the way up from the bottom to get maximum range. Too low down, and vacuum will be more difficult to distinguish from single photons. Much higher, and the PNR capabilities will be limited</a:t>
                </a:r>
              </a:p>
            </p:txBody>
          </p:sp>
        </mc:Choice>
        <mc:Fallback xmlns="">
          <p:sp>
            <p:nvSpPr>
              <p:cNvPr id="4" name="TextBox 3">
                <a:extLst>
                  <a:ext uri="{FF2B5EF4-FFF2-40B4-BE49-F238E27FC236}">
                    <a16:creationId xmlns:a16="http://schemas.microsoft.com/office/drawing/2014/main" id="{A1BF5044-07DE-4128-BB16-D7BF70EBC670}"/>
                  </a:ext>
                </a:extLst>
              </p:cNvPr>
              <p:cNvSpPr txBox="1">
                <a:spLocks noRot="1" noChangeAspect="1" noMove="1" noResize="1" noEditPoints="1" noAdjustHandles="1" noChangeArrowheads="1" noChangeShapeType="1" noTextEdit="1"/>
              </p:cNvSpPr>
              <p:nvPr/>
            </p:nvSpPr>
            <p:spPr>
              <a:xfrm>
                <a:off x="398570" y="3578578"/>
                <a:ext cx="9148553" cy="3139321"/>
              </a:xfrm>
              <a:prstGeom prst="rect">
                <a:avLst/>
              </a:prstGeom>
              <a:blipFill>
                <a:blip r:embed="rId4"/>
                <a:stretch>
                  <a:fillRect l="-533" t="-971" r="-266" b="-252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179AF320-2EDF-4E2C-AF77-E005C034DBB9}"/>
              </a:ext>
            </a:extLst>
          </p:cNvPr>
          <p:cNvSpPr txBox="1"/>
          <p:nvPr/>
        </p:nvSpPr>
        <p:spPr>
          <a:xfrm>
            <a:off x="7164799" y="1971423"/>
            <a:ext cx="2517058" cy="646331"/>
          </a:xfrm>
          <a:prstGeom prst="rect">
            <a:avLst/>
          </a:prstGeom>
          <a:noFill/>
        </p:spPr>
        <p:txBody>
          <a:bodyPr wrap="square">
            <a:spAutoFit/>
          </a:bodyPr>
          <a:lstStyle/>
          <a:p>
            <a:r>
              <a:rPr lang="en-US" dirty="0">
                <a:solidFill>
                  <a:schemeClr val="bg1"/>
                </a:solidFill>
              </a:rPr>
              <a:t>Set about here for max PNR abilities</a:t>
            </a:r>
          </a:p>
        </p:txBody>
      </p:sp>
      <p:sp>
        <p:nvSpPr>
          <p:cNvPr id="8" name="TextBox 7">
            <a:extLst>
              <a:ext uri="{FF2B5EF4-FFF2-40B4-BE49-F238E27FC236}">
                <a16:creationId xmlns:a16="http://schemas.microsoft.com/office/drawing/2014/main" id="{51C5124A-226C-4289-A21C-35A30B2C3A04}"/>
              </a:ext>
            </a:extLst>
          </p:cNvPr>
          <p:cNvSpPr txBox="1"/>
          <p:nvPr/>
        </p:nvSpPr>
        <p:spPr>
          <a:xfrm>
            <a:off x="10210799" y="1287598"/>
            <a:ext cx="1327355" cy="369332"/>
          </a:xfrm>
          <a:prstGeom prst="rect">
            <a:avLst/>
          </a:prstGeom>
          <a:noFill/>
        </p:spPr>
        <p:txBody>
          <a:bodyPr wrap="square">
            <a:spAutoFit/>
          </a:bodyPr>
          <a:lstStyle/>
          <a:p>
            <a:r>
              <a:rPr lang="en-US" dirty="0">
                <a:solidFill>
                  <a:schemeClr val="bg1"/>
                </a:solidFill>
              </a:rPr>
              <a:t>Fringe max</a:t>
            </a:r>
            <a:endParaRPr lang="en-US" dirty="0"/>
          </a:p>
        </p:txBody>
      </p:sp>
      <p:sp>
        <p:nvSpPr>
          <p:cNvPr id="9" name="TextBox 8">
            <a:extLst>
              <a:ext uri="{FF2B5EF4-FFF2-40B4-BE49-F238E27FC236}">
                <a16:creationId xmlns:a16="http://schemas.microsoft.com/office/drawing/2014/main" id="{D1E52C14-80B8-492C-A0CD-36F36D4A4168}"/>
              </a:ext>
            </a:extLst>
          </p:cNvPr>
          <p:cNvSpPr txBox="1"/>
          <p:nvPr/>
        </p:nvSpPr>
        <p:spPr>
          <a:xfrm>
            <a:off x="10210799" y="2248422"/>
            <a:ext cx="1327355" cy="369332"/>
          </a:xfrm>
          <a:prstGeom prst="rect">
            <a:avLst/>
          </a:prstGeom>
          <a:noFill/>
        </p:spPr>
        <p:txBody>
          <a:bodyPr wrap="square">
            <a:spAutoFit/>
          </a:bodyPr>
          <a:lstStyle/>
          <a:p>
            <a:r>
              <a:rPr lang="en-US" dirty="0">
                <a:solidFill>
                  <a:schemeClr val="bg1"/>
                </a:solidFill>
              </a:rPr>
              <a:t>Fringe min</a:t>
            </a:r>
            <a:endParaRPr lang="en-US" dirty="0"/>
          </a:p>
        </p:txBody>
      </p:sp>
      <p:sp>
        <p:nvSpPr>
          <p:cNvPr id="10" name="Oval 9">
            <a:extLst>
              <a:ext uri="{FF2B5EF4-FFF2-40B4-BE49-F238E27FC236}">
                <a16:creationId xmlns:a16="http://schemas.microsoft.com/office/drawing/2014/main" id="{4D5BBE10-5CD1-4376-8F0A-CC48FC808FF0}"/>
              </a:ext>
            </a:extLst>
          </p:cNvPr>
          <p:cNvSpPr/>
          <p:nvPr/>
        </p:nvSpPr>
        <p:spPr>
          <a:xfrm>
            <a:off x="3093368" y="658761"/>
            <a:ext cx="564983" cy="353596"/>
          </a:xfrm>
          <a:prstGeom prst="ellips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BBD1BCA3-C5ED-49A7-9355-4FA33887C153}"/>
              </a:ext>
            </a:extLst>
          </p:cNvPr>
          <p:cNvSpPr/>
          <p:nvPr/>
        </p:nvSpPr>
        <p:spPr>
          <a:xfrm>
            <a:off x="266113" y="887276"/>
            <a:ext cx="2654192" cy="3460955"/>
          </a:xfrm>
          <a:custGeom>
            <a:avLst/>
            <a:gdLst>
              <a:gd name="connsiteX0" fmla="*/ 255121 w 2654192"/>
              <a:gd name="connsiteY0" fmla="*/ 3460955 h 3460955"/>
              <a:gd name="connsiteX1" fmla="*/ 58476 w 2654192"/>
              <a:gd name="connsiteY1" fmla="*/ 3097162 h 3460955"/>
              <a:gd name="connsiteX2" fmla="*/ 264953 w 2654192"/>
              <a:gd name="connsiteY2" fmla="*/ 1730478 h 3460955"/>
              <a:gd name="connsiteX3" fmla="*/ 2654192 w 2654192"/>
              <a:gd name="connsiteY3" fmla="*/ 0 h 3460955"/>
            </a:gdLst>
            <a:ahLst/>
            <a:cxnLst>
              <a:cxn ang="0">
                <a:pos x="connsiteX0" y="connsiteY0"/>
              </a:cxn>
              <a:cxn ang="0">
                <a:pos x="connsiteX1" y="connsiteY1"/>
              </a:cxn>
              <a:cxn ang="0">
                <a:pos x="connsiteX2" y="connsiteY2"/>
              </a:cxn>
              <a:cxn ang="0">
                <a:pos x="connsiteX3" y="connsiteY3"/>
              </a:cxn>
            </a:cxnLst>
            <a:rect l="l" t="t" r="r" b="b"/>
            <a:pathLst>
              <a:path w="2654192" h="3460955">
                <a:moveTo>
                  <a:pt x="255121" y="3460955"/>
                </a:moveTo>
                <a:cubicBezTo>
                  <a:pt x="155979" y="3423265"/>
                  <a:pt x="56837" y="3385575"/>
                  <a:pt x="58476" y="3097162"/>
                </a:cubicBezTo>
                <a:cubicBezTo>
                  <a:pt x="60115" y="2808749"/>
                  <a:pt x="-167666" y="2246672"/>
                  <a:pt x="264953" y="1730478"/>
                </a:cubicBezTo>
                <a:cubicBezTo>
                  <a:pt x="697572" y="1214284"/>
                  <a:pt x="1675882" y="607142"/>
                  <a:pt x="2654192" y="0"/>
                </a:cubicBezTo>
              </a:path>
            </a:pathLst>
          </a:custGeom>
          <a:noFill/>
          <a:ln w="3810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070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11A745-A452-4395-B8E3-D1BCA5C98B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231" y="161860"/>
            <a:ext cx="5480506" cy="3082785"/>
          </a:xfrm>
          <a:prstGeom prst="rect">
            <a:avLst/>
          </a:prstGeom>
        </p:spPr>
      </p:pic>
      <p:sp>
        <p:nvSpPr>
          <p:cNvPr id="4" name="Oval 3">
            <a:extLst>
              <a:ext uri="{FF2B5EF4-FFF2-40B4-BE49-F238E27FC236}">
                <a16:creationId xmlns:a16="http://schemas.microsoft.com/office/drawing/2014/main" id="{201A1108-1247-49E0-8762-E4614C7AB640}"/>
              </a:ext>
            </a:extLst>
          </p:cNvPr>
          <p:cNvSpPr/>
          <p:nvPr/>
        </p:nvSpPr>
        <p:spPr>
          <a:xfrm>
            <a:off x="3398169" y="639096"/>
            <a:ext cx="564983" cy="353596"/>
          </a:xfrm>
          <a:prstGeom prst="ellipse">
            <a:avLst/>
          </a:prstGeom>
          <a:noFill/>
          <a:ln w="476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77E0575-264C-4A88-996D-B82F4AA1FCD7}"/>
              </a:ext>
            </a:extLst>
          </p:cNvPr>
          <p:cNvSpPr txBox="1"/>
          <p:nvPr/>
        </p:nvSpPr>
        <p:spPr>
          <a:xfrm>
            <a:off x="5965358" y="354229"/>
            <a:ext cx="4414684" cy="923330"/>
          </a:xfrm>
          <a:prstGeom prst="rect">
            <a:avLst/>
          </a:prstGeom>
          <a:noFill/>
        </p:spPr>
        <p:txBody>
          <a:bodyPr wrap="square">
            <a:spAutoFit/>
          </a:bodyPr>
          <a:lstStyle/>
          <a:p>
            <a:r>
              <a:rPr lang="en-US" dirty="0"/>
              <a:t>Turn TES bias screw clockwise SLOWLY until the o-scope signal ‘snaps’ back to a prior position </a:t>
            </a:r>
          </a:p>
        </p:txBody>
      </p:sp>
      <p:cxnSp>
        <p:nvCxnSpPr>
          <p:cNvPr id="9" name="Straight Connector 8">
            <a:extLst>
              <a:ext uri="{FF2B5EF4-FFF2-40B4-BE49-F238E27FC236}">
                <a16:creationId xmlns:a16="http://schemas.microsoft.com/office/drawing/2014/main" id="{B5C4CA53-5BC3-4921-A6F6-6009F9AD565E}"/>
              </a:ext>
            </a:extLst>
          </p:cNvPr>
          <p:cNvCxnSpPr>
            <a:cxnSpLocks/>
          </p:cNvCxnSpPr>
          <p:nvPr/>
        </p:nvCxnSpPr>
        <p:spPr>
          <a:xfrm flipH="1">
            <a:off x="4129548" y="639096"/>
            <a:ext cx="1835812" cy="176798"/>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7B93BFF-04B3-43EF-BC3C-0EEE56D2A63E}"/>
              </a:ext>
            </a:extLst>
          </p:cNvPr>
          <p:cNvSpPr txBox="1"/>
          <p:nvPr/>
        </p:nvSpPr>
        <p:spPr>
          <a:xfrm>
            <a:off x="1473318" y="3997355"/>
            <a:ext cx="4414684" cy="1200329"/>
          </a:xfrm>
          <a:prstGeom prst="rect">
            <a:avLst/>
          </a:prstGeom>
          <a:noFill/>
        </p:spPr>
        <p:txBody>
          <a:bodyPr wrap="square" lIns="91440" tIns="45720" rIns="91440" bIns="45720" anchor="t">
            <a:spAutoFit/>
          </a:bodyPr>
          <a:lstStyle/>
          <a:p>
            <a:r>
              <a:rPr lang="en-US" dirty="0"/>
              <a:t>Example video of the ‘snap’ for a case where the FB bias was set near the middle of the fringe (not ideal for max PNR). The video file is named as </a:t>
            </a:r>
            <a:r>
              <a:rPr lang="en-US" b="1" dirty="0"/>
              <a:t>bias_snap.mp4 </a:t>
            </a:r>
            <a:r>
              <a:rPr lang="en-US" dirty="0"/>
              <a:t>in this folder.</a:t>
            </a:r>
          </a:p>
        </p:txBody>
      </p:sp>
      <p:pic>
        <p:nvPicPr>
          <p:cNvPr id="5" name="Picture 4">
            <a:extLst>
              <a:ext uri="{FF2B5EF4-FFF2-40B4-BE49-F238E27FC236}">
                <a16:creationId xmlns:a16="http://schemas.microsoft.com/office/drawing/2014/main" id="{5C9437C4-3158-429E-B3F8-3BEF6629D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002" y="3212129"/>
            <a:ext cx="6064171" cy="3417112"/>
          </a:xfrm>
          <a:prstGeom prst="rect">
            <a:avLst/>
          </a:prstGeom>
        </p:spPr>
      </p:pic>
    </p:spTree>
    <p:extLst>
      <p:ext uri="{BB962C8B-B14F-4D97-AF65-F5344CB8AC3E}">
        <p14:creationId xmlns:p14="http://schemas.microsoft.com/office/powerpoint/2010/main" val="1616514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843A6B-D007-45C2-9035-189DAE8684FB}"/>
              </a:ext>
            </a:extLst>
          </p:cNvPr>
          <p:cNvSpPr txBox="1"/>
          <p:nvPr/>
        </p:nvSpPr>
        <p:spPr>
          <a:xfrm>
            <a:off x="586626" y="247391"/>
            <a:ext cx="6987191" cy="2862322"/>
          </a:xfrm>
          <a:prstGeom prst="rect">
            <a:avLst/>
          </a:prstGeom>
          <a:noFill/>
        </p:spPr>
        <p:txBody>
          <a:bodyPr wrap="square" lIns="91440" tIns="45720" rIns="91440" bIns="45720" anchor="t">
            <a:spAutoFit/>
          </a:bodyPr>
          <a:lstStyle/>
          <a:p>
            <a:pPr marL="285750" indent="-285750">
              <a:buFontTx/>
              <a:buChar char="-"/>
            </a:pPr>
            <a:r>
              <a:rPr lang="en-US" dirty="0"/>
              <a:t>Send the TES output to Alazar (or some other oscilloscope to easily visualize the signal in real time)</a:t>
            </a:r>
          </a:p>
          <a:p>
            <a:pPr marL="285750" indent="-285750">
              <a:buFontTx/>
              <a:buChar char="-"/>
            </a:pPr>
            <a:r>
              <a:rPr lang="en-US" dirty="0"/>
              <a:t>Send a pulsed coherent state into the channel and watch the peaks</a:t>
            </a:r>
          </a:p>
          <a:p>
            <a:pPr marL="285750" indent="-285750">
              <a:buFontTx/>
              <a:buChar char="-"/>
            </a:pPr>
            <a:r>
              <a:rPr lang="en-US" dirty="0"/>
              <a:t>Continue to make small adjustment to the TES bias screw until the peak have the greatest visual differentiation.</a:t>
            </a:r>
          </a:p>
          <a:p>
            <a:pPr marL="742950" lvl="1" indent="-285750">
              <a:buFontTx/>
              <a:buChar char="-"/>
            </a:pPr>
            <a:r>
              <a:rPr lang="en-US" dirty="0"/>
              <a:t>Turning the screw too far clockwise and the peak become very narrow and start to all look the same</a:t>
            </a:r>
          </a:p>
          <a:p>
            <a:pPr marL="742950" lvl="1" indent="-285750">
              <a:buFontTx/>
              <a:buChar char="-"/>
            </a:pPr>
            <a:r>
              <a:rPr lang="en-US" dirty="0"/>
              <a:t>Too far counter-clockwise and the peaks become wide and difficult to differentiate 0 from 1</a:t>
            </a:r>
          </a:p>
          <a:p>
            <a:pPr marL="742950" lvl="1" indent="-285750">
              <a:buFontTx/>
              <a:buChar char="-"/>
            </a:pPr>
            <a:endParaRPr lang="en-US" dirty="0"/>
          </a:p>
        </p:txBody>
      </p:sp>
      <p:pic>
        <p:nvPicPr>
          <p:cNvPr id="3" name="Picture 3" descr="Graphical user interface&#10;&#10;Description automatically generated">
            <a:extLst>
              <a:ext uri="{FF2B5EF4-FFF2-40B4-BE49-F238E27FC236}">
                <a16:creationId xmlns:a16="http://schemas.microsoft.com/office/drawing/2014/main" id="{F18A9415-672F-4F0C-BAC3-E7A1A2E2702D}"/>
              </a:ext>
            </a:extLst>
          </p:cNvPr>
          <p:cNvPicPr>
            <a:picLocks noChangeAspect="1"/>
          </p:cNvPicPr>
          <p:nvPr/>
        </p:nvPicPr>
        <p:blipFill rotWithShape="1">
          <a:blip r:embed="rId2"/>
          <a:srcRect l="5780" t="47797" r="5279" b="11674"/>
          <a:stretch/>
        </p:blipFill>
        <p:spPr>
          <a:xfrm>
            <a:off x="6334434" y="3319992"/>
            <a:ext cx="5678664" cy="2265080"/>
          </a:xfrm>
          <a:prstGeom prst="rect">
            <a:avLst/>
          </a:prstGeom>
        </p:spPr>
      </p:pic>
      <p:pic>
        <p:nvPicPr>
          <p:cNvPr id="4" name="Picture 4" descr="A screenshot of a computer&#10;&#10;Description automatically generated">
            <a:extLst>
              <a:ext uri="{FF2B5EF4-FFF2-40B4-BE49-F238E27FC236}">
                <a16:creationId xmlns:a16="http://schemas.microsoft.com/office/drawing/2014/main" id="{5598524F-ED0B-4D3F-8375-ABC5A55CA50D}"/>
              </a:ext>
            </a:extLst>
          </p:cNvPr>
          <p:cNvPicPr>
            <a:picLocks noChangeAspect="1"/>
          </p:cNvPicPr>
          <p:nvPr/>
        </p:nvPicPr>
        <p:blipFill rotWithShape="1">
          <a:blip r:embed="rId3"/>
          <a:srcRect l="4624" t="46517" r="9827" b="12135"/>
          <a:stretch/>
        </p:blipFill>
        <p:spPr>
          <a:xfrm>
            <a:off x="319549" y="3318387"/>
            <a:ext cx="5453852" cy="2257311"/>
          </a:xfrm>
          <a:prstGeom prst="rect">
            <a:avLst/>
          </a:prstGeom>
        </p:spPr>
      </p:pic>
      <p:sp>
        <p:nvSpPr>
          <p:cNvPr id="6" name="TextBox 5">
            <a:extLst>
              <a:ext uri="{FF2B5EF4-FFF2-40B4-BE49-F238E27FC236}">
                <a16:creationId xmlns:a16="http://schemas.microsoft.com/office/drawing/2014/main" id="{65E2AE99-1727-4C7C-95C9-FC42582F825D}"/>
              </a:ext>
            </a:extLst>
          </p:cNvPr>
          <p:cNvSpPr txBox="1"/>
          <p:nvPr/>
        </p:nvSpPr>
        <p:spPr>
          <a:xfrm>
            <a:off x="2684206" y="2942304"/>
            <a:ext cx="715297" cy="3816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Good</a:t>
            </a:r>
            <a:endParaRPr lang="en-US" b="1" dirty="0">
              <a:cs typeface="Calibri"/>
            </a:endParaRPr>
          </a:p>
        </p:txBody>
      </p:sp>
      <p:sp>
        <p:nvSpPr>
          <p:cNvPr id="8" name="TextBox 7">
            <a:extLst>
              <a:ext uri="{FF2B5EF4-FFF2-40B4-BE49-F238E27FC236}">
                <a16:creationId xmlns:a16="http://schemas.microsoft.com/office/drawing/2014/main" id="{5D5C9DDD-7516-4830-9437-DB50B1957488}"/>
              </a:ext>
            </a:extLst>
          </p:cNvPr>
          <p:cNvSpPr txBox="1"/>
          <p:nvPr/>
        </p:nvSpPr>
        <p:spPr>
          <a:xfrm>
            <a:off x="8890818" y="2942303"/>
            <a:ext cx="137897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Not Good</a:t>
            </a:r>
            <a:endParaRPr lang="en-US" b="1">
              <a:cs typeface="Calibri"/>
            </a:endParaRPr>
          </a:p>
        </p:txBody>
      </p:sp>
      <p:sp>
        <p:nvSpPr>
          <p:cNvPr id="9" name="TextBox 8">
            <a:extLst>
              <a:ext uri="{FF2B5EF4-FFF2-40B4-BE49-F238E27FC236}">
                <a16:creationId xmlns:a16="http://schemas.microsoft.com/office/drawing/2014/main" id="{EBA8D8D1-9B5D-4A49-B8BF-28446FE08B8B}"/>
              </a:ext>
            </a:extLst>
          </p:cNvPr>
          <p:cNvSpPr txBox="1"/>
          <p:nvPr/>
        </p:nvSpPr>
        <p:spPr>
          <a:xfrm>
            <a:off x="582561" y="5756787"/>
            <a:ext cx="1073190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difference</a:t>
            </a:r>
            <a:r>
              <a:rPr lang="en-US" dirty="0">
                <a:cs typeface="Calibri"/>
              </a:rPr>
              <a:t> is subtle, but the trace on the right shows the TES bias screw turned too far counter-clockwise. The peaks are slightly too wide, and the rising edge is less steep.  The indicated peaks are more difficult to differentiate from random noise.</a:t>
            </a:r>
            <a:endParaRPr lang="en-US" dirty="0"/>
          </a:p>
        </p:txBody>
      </p:sp>
      <p:cxnSp>
        <p:nvCxnSpPr>
          <p:cNvPr id="12" name="Straight Arrow Connector 11">
            <a:extLst>
              <a:ext uri="{FF2B5EF4-FFF2-40B4-BE49-F238E27FC236}">
                <a16:creationId xmlns:a16="http://schemas.microsoft.com/office/drawing/2014/main" id="{C7A95B29-2EAA-40ED-9E6F-3E6FC312C52D}"/>
              </a:ext>
            </a:extLst>
          </p:cNvPr>
          <p:cNvCxnSpPr/>
          <p:nvPr/>
        </p:nvCxnSpPr>
        <p:spPr>
          <a:xfrm>
            <a:off x="9230646" y="3540226"/>
            <a:ext cx="4917" cy="447369"/>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a:extLst>
              <a:ext uri="{FF2B5EF4-FFF2-40B4-BE49-F238E27FC236}">
                <a16:creationId xmlns:a16="http://schemas.microsoft.com/office/drawing/2014/main" id="{C857301F-5A22-4B09-89A8-68D7A126E6E8}"/>
              </a:ext>
            </a:extLst>
          </p:cNvPr>
          <p:cNvCxnSpPr>
            <a:cxnSpLocks/>
          </p:cNvCxnSpPr>
          <p:nvPr/>
        </p:nvCxnSpPr>
        <p:spPr>
          <a:xfrm>
            <a:off x="10902129" y="3429611"/>
            <a:ext cx="4917" cy="55798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24433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C179163-991D-4861-8540-651E1269A39F}"/>
              </a:ext>
            </a:extLst>
          </p:cNvPr>
          <p:cNvSpPr txBox="1"/>
          <p:nvPr/>
        </p:nvSpPr>
        <p:spPr>
          <a:xfrm>
            <a:off x="3339063" y="71901"/>
            <a:ext cx="4414684" cy="400110"/>
          </a:xfrm>
          <a:prstGeom prst="rect">
            <a:avLst/>
          </a:prstGeom>
          <a:noFill/>
        </p:spPr>
        <p:txBody>
          <a:bodyPr wrap="square">
            <a:spAutoFit/>
          </a:bodyPr>
          <a:lstStyle/>
          <a:p>
            <a:pPr algn="ctr"/>
            <a:r>
              <a:rPr lang="en-US" sz="2000" b="1" dirty="0"/>
              <a:t>Location of fb bias effects </a:t>
            </a:r>
          </a:p>
        </p:txBody>
      </p:sp>
      <p:grpSp>
        <p:nvGrpSpPr>
          <p:cNvPr id="39" name="Group 38">
            <a:extLst>
              <a:ext uri="{FF2B5EF4-FFF2-40B4-BE49-F238E27FC236}">
                <a16:creationId xmlns:a16="http://schemas.microsoft.com/office/drawing/2014/main" id="{6BFCA5F9-E934-463D-AA70-4708A08EB851}"/>
              </a:ext>
            </a:extLst>
          </p:cNvPr>
          <p:cNvGrpSpPr/>
          <p:nvPr/>
        </p:nvGrpSpPr>
        <p:grpSpPr>
          <a:xfrm>
            <a:off x="286150" y="507294"/>
            <a:ext cx="5478559" cy="4709151"/>
            <a:chOff x="67845" y="1311563"/>
            <a:chExt cx="5478559" cy="4709151"/>
          </a:xfrm>
        </p:grpSpPr>
        <p:pic>
          <p:nvPicPr>
            <p:cNvPr id="5" name="Picture 4">
              <a:extLst>
                <a:ext uri="{FF2B5EF4-FFF2-40B4-BE49-F238E27FC236}">
                  <a16:creationId xmlns:a16="http://schemas.microsoft.com/office/drawing/2014/main" id="{ECC16DBB-6225-41E0-A03D-E350E86A4E33}"/>
                </a:ext>
              </a:extLst>
            </p:cNvPr>
            <p:cNvPicPr>
              <a:picLocks noChangeAspect="1"/>
            </p:cNvPicPr>
            <p:nvPr/>
          </p:nvPicPr>
          <p:blipFill>
            <a:blip r:embed="rId2"/>
            <a:stretch>
              <a:fillRect/>
            </a:stretch>
          </p:blipFill>
          <p:spPr>
            <a:xfrm>
              <a:off x="67845" y="1311563"/>
              <a:ext cx="5478559" cy="4709151"/>
            </a:xfrm>
            <a:prstGeom prst="rect">
              <a:avLst/>
            </a:prstGeom>
          </p:spPr>
        </p:pic>
        <p:sp>
          <p:nvSpPr>
            <p:cNvPr id="17" name="TextBox 16">
              <a:extLst>
                <a:ext uri="{FF2B5EF4-FFF2-40B4-BE49-F238E27FC236}">
                  <a16:creationId xmlns:a16="http://schemas.microsoft.com/office/drawing/2014/main" id="{4640937B-721B-42D0-AD68-C3CDCAA9CFF2}"/>
                </a:ext>
              </a:extLst>
            </p:cNvPr>
            <p:cNvSpPr txBox="1"/>
            <p:nvPr/>
          </p:nvSpPr>
          <p:spPr>
            <a:xfrm>
              <a:off x="629104" y="3059668"/>
              <a:ext cx="461862" cy="369332"/>
            </a:xfrm>
            <a:prstGeom prst="rect">
              <a:avLst/>
            </a:prstGeom>
            <a:noFill/>
          </p:spPr>
          <p:txBody>
            <a:bodyPr wrap="square" rtlCol="0">
              <a:spAutoFit/>
            </a:bodyPr>
            <a:lstStyle/>
            <a:p>
              <a:r>
                <a:rPr lang="en-US" b="1" dirty="0">
                  <a:solidFill>
                    <a:srgbClr val="C00000"/>
                  </a:solidFill>
                </a:rPr>
                <a:t>0</a:t>
              </a:r>
            </a:p>
          </p:txBody>
        </p:sp>
        <p:sp>
          <p:nvSpPr>
            <p:cNvPr id="18" name="TextBox 17">
              <a:extLst>
                <a:ext uri="{FF2B5EF4-FFF2-40B4-BE49-F238E27FC236}">
                  <a16:creationId xmlns:a16="http://schemas.microsoft.com/office/drawing/2014/main" id="{188B0912-11D0-4475-89F3-230DD000664E}"/>
                </a:ext>
              </a:extLst>
            </p:cNvPr>
            <p:cNvSpPr txBox="1"/>
            <p:nvPr/>
          </p:nvSpPr>
          <p:spPr>
            <a:xfrm>
              <a:off x="4309681" y="4167535"/>
              <a:ext cx="461862" cy="369332"/>
            </a:xfrm>
            <a:prstGeom prst="rect">
              <a:avLst/>
            </a:prstGeom>
            <a:noFill/>
          </p:spPr>
          <p:txBody>
            <a:bodyPr wrap="square" rtlCol="0">
              <a:spAutoFit/>
            </a:bodyPr>
            <a:lstStyle/>
            <a:p>
              <a:r>
                <a:rPr lang="en-US" b="1" dirty="0">
                  <a:solidFill>
                    <a:srgbClr val="C00000"/>
                  </a:solidFill>
                </a:rPr>
                <a:t>8</a:t>
              </a:r>
            </a:p>
          </p:txBody>
        </p:sp>
        <p:sp>
          <p:nvSpPr>
            <p:cNvPr id="19" name="TextBox 18">
              <a:extLst>
                <a:ext uri="{FF2B5EF4-FFF2-40B4-BE49-F238E27FC236}">
                  <a16:creationId xmlns:a16="http://schemas.microsoft.com/office/drawing/2014/main" id="{C7E34C4B-F142-4D67-8557-41B63B76E5C0}"/>
                </a:ext>
              </a:extLst>
            </p:cNvPr>
            <p:cNvSpPr txBox="1"/>
            <p:nvPr/>
          </p:nvSpPr>
          <p:spPr>
            <a:xfrm>
              <a:off x="995233" y="2630145"/>
              <a:ext cx="461862" cy="369332"/>
            </a:xfrm>
            <a:prstGeom prst="rect">
              <a:avLst/>
            </a:prstGeom>
            <a:noFill/>
          </p:spPr>
          <p:txBody>
            <a:bodyPr wrap="square" rtlCol="0">
              <a:spAutoFit/>
            </a:bodyPr>
            <a:lstStyle/>
            <a:p>
              <a:r>
                <a:rPr lang="en-US" b="1" dirty="0">
                  <a:solidFill>
                    <a:srgbClr val="C00000"/>
                  </a:solidFill>
                </a:rPr>
                <a:t>1</a:t>
              </a:r>
            </a:p>
          </p:txBody>
        </p:sp>
        <p:sp>
          <p:nvSpPr>
            <p:cNvPr id="20" name="TextBox 19">
              <a:extLst>
                <a:ext uri="{FF2B5EF4-FFF2-40B4-BE49-F238E27FC236}">
                  <a16:creationId xmlns:a16="http://schemas.microsoft.com/office/drawing/2014/main" id="{61A4810E-CFEE-44C6-8FED-C54727DB43B0}"/>
                </a:ext>
              </a:extLst>
            </p:cNvPr>
            <p:cNvSpPr txBox="1"/>
            <p:nvPr/>
          </p:nvSpPr>
          <p:spPr>
            <a:xfrm>
              <a:off x="1364192" y="2569954"/>
              <a:ext cx="461862" cy="369332"/>
            </a:xfrm>
            <a:prstGeom prst="rect">
              <a:avLst/>
            </a:prstGeom>
            <a:noFill/>
          </p:spPr>
          <p:txBody>
            <a:bodyPr wrap="square" rtlCol="0">
              <a:spAutoFit/>
            </a:bodyPr>
            <a:lstStyle/>
            <a:p>
              <a:r>
                <a:rPr lang="en-US" b="1" dirty="0">
                  <a:solidFill>
                    <a:srgbClr val="C00000"/>
                  </a:solidFill>
                </a:rPr>
                <a:t>2</a:t>
              </a:r>
            </a:p>
          </p:txBody>
        </p:sp>
        <p:sp>
          <p:nvSpPr>
            <p:cNvPr id="21" name="TextBox 20">
              <a:extLst>
                <a:ext uri="{FF2B5EF4-FFF2-40B4-BE49-F238E27FC236}">
                  <a16:creationId xmlns:a16="http://schemas.microsoft.com/office/drawing/2014/main" id="{6E062EEF-D134-4A73-A4F4-A38AC99DD2FD}"/>
                </a:ext>
              </a:extLst>
            </p:cNvPr>
            <p:cNvSpPr txBox="1"/>
            <p:nvPr/>
          </p:nvSpPr>
          <p:spPr>
            <a:xfrm>
              <a:off x="1822850" y="2569954"/>
              <a:ext cx="461862" cy="369332"/>
            </a:xfrm>
            <a:prstGeom prst="rect">
              <a:avLst/>
            </a:prstGeom>
            <a:noFill/>
          </p:spPr>
          <p:txBody>
            <a:bodyPr wrap="square" rtlCol="0">
              <a:spAutoFit/>
            </a:bodyPr>
            <a:lstStyle/>
            <a:p>
              <a:r>
                <a:rPr lang="en-US" b="1" dirty="0">
                  <a:solidFill>
                    <a:srgbClr val="C00000"/>
                  </a:solidFill>
                </a:rPr>
                <a:t>3</a:t>
              </a:r>
            </a:p>
          </p:txBody>
        </p:sp>
        <p:sp>
          <p:nvSpPr>
            <p:cNvPr id="22" name="TextBox 21">
              <a:extLst>
                <a:ext uri="{FF2B5EF4-FFF2-40B4-BE49-F238E27FC236}">
                  <a16:creationId xmlns:a16="http://schemas.microsoft.com/office/drawing/2014/main" id="{A2720DEC-1111-440D-9259-74AD04A2B398}"/>
                </a:ext>
              </a:extLst>
            </p:cNvPr>
            <p:cNvSpPr txBox="1"/>
            <p:nvPr/>
          </p:nvSpPr>
          <p:spPr>
            <a:xfrm>
              <a:off x="2345262" y="2754619"/>
              <a:ext cx="461862" cy="369332"/>
            </a:xfrm>
            <a:prstGeom prst="rect">
              <a:avLst/>
            </a:prstGeom>
            <a:noFill/>
          </p:spPr>
          <p:txBody>
            <a:bodyPr wrap="square" rtlCol="0">
              <a:spAutoFit/>
            </a:bodyPr>
            <a:lstStyle/>
            <a:p>
              <a:r>
                <a:rPr lang="en-US" b="1" dirty="0">
                  <a:solidFill>
                    <a:srgbClr val="C00000"/>
                  </a:solidFill>
                </a:rPr>
                <a:t>4</a:t>
              </a:r>
            </a:p>
          </p:txBody>
        </p:sp>
        <p:sp>
          <p:nvSpPr>
            <p:cNvPr id="23" name="TextBox 22">
              <a:extLst>
                <a:ext uri="{FF2B5EF4-FFF2-40B4-BE49-F238E27FC236}">
                  <a16:creationId xmlns:a16="http://schemas.microsoft.com/office/drawing/2014/main" id="{21834A90-C526-4BA5-8069-AFD10EB02806}"/>
                </a:ext>
              </a:extLst>
            </p:cNvPr>
            <p:cNvSpPr txBox="1"/>
            <p:nvPr/>
          </p:nvSpPr>
          <p:spPr>
            <a:xfrm>
              <a:off x="2856823" y="3123951"/>
              <a:ext cx="461862" cy="369332"/>
            </a:xfrm>
            <a:prstGeom prst="rect">
              <a:avLst/>
            </a:prstGeom>
            <a:noFill/>
          </p:spPr>
          <p:txBody>
            <a:bodyPr wrap="square" rtlCol="0">
              <a:spAutoFit/>
            </a:bodyPr>
            <a:lstStyle/>
            <a:p>
              <a:r>
                <a:rPr lang="en-US" b="1" dirty="0">
                  <a:solidFill>
                    <a:srgbClr val="C00000"/>
                  </a:solidFill>
                </a:rPr>
                <a:t>5</a:t>
              </a:r>
            </a:p>
          </p:txBody>
        </p:sp>
        <p:sp>
          <p:nvSpPr>
            <p:cNvPr id="24" name="TextBox 23">
              <a:extLst>
                <a:ext uri="{FF2B5EF4-FFF2-40B4-BE49-F238E27FC236}">
                  <a16:creationId xmlns:a16="http://schemas.microsoft.com/office/drawing/2014/main" id="{2896935B-F1FD-43F2-8A3C-FBD95C7E8532}"/>
                </a:ext>
              </a:extLst>
            </p:cNvPr>
            <p:cNvSpPr txBox="1"/>
            <p:nvPr/>
          </p:nvSpPr>
          <p:spPr>
            <a:xfrm>
              <a:off x="3368384" y="3481472"/>
              <a:ext cx="461862" cy="369332"/>
            </a:xfrm>
            <a:prstGeom prst="rect">
              <a:avLst/>
            </a:prstGeom>
            <a:noFill/>
          </p:spPr>
          <p:txBody>
            <a:bodyPr wrap="square" rtlCol="0">
              <a:spAutoFit/>
            </a:bodyPr>
            <a:lstStyle/>
            <a:p>
              <a:r>
                <a:rPr lang="en-US" b="1" dirty="0">
                  <a:solidFill>
                    <a:srgbClr val="C00000"/>
                  </a:solidFill>
                </a:rPr>
                <a:t>6</a:t>
              </a:r>
            </a:p>
          </p:txBody>
        </p:sp>
        <p:sp>
          <p:nvSpPr>
            <p:cNvPr id="25" name="TextBox 24">
              <a:extLst>
                <a:ext uri="{FF2B5EF4-FFF2-40B4-BE49-F238E27FC236}">
                  <a16:creationId xmlns:a16="http://schemas.microsoft.com/office/drawing/2014/main" id="{950D1F8D-681A-4BC0-BBDA-3008C8EDC9D8}"/>
                </a:ext>
              </a:extLst>
            </p:cNvPr>
            <p:cNvSpPr txBox="1"/>
            <p:nvPr/>
          </p:nvSpPr>
          <p:spPr>
            <a:xfrm>
              <a:off x="3830246" y="3798203"/>
              <a:ext cx="461862" cy="369332"/>
            </a:xfrm>
            <a:prstGeom prst="rect">
              <a:avLst/>
            </a:prstGeom>
            <a:noFill/>
          </p:spPr>
          <p:txBody>
            <a:bodyPr wrap="square" rtlCol="0">
              <a:spAutoFit/>
            </a:bodyPr>
            <a:lstStyle/>
            <a:p>
              <a:r>
                <a:rPr lang="en-US" b="1" dirty="0">
                  <a:solidFill>
                    <a:srgbClr val="C00000"/>
                  </a:solidFill>
                </a:rPr>
                <a:t>7</a:t>
              </a:r>
            </a:p>
          </p:txBody>
        </p:sp>
        <p:sp>
          <p:nvSpPr>
            <p:cNvPr id="26" name="TextBox 25">
              <a:extLst>
                <a:ext uri="{FF2B5EF4-FFF2-40B4-BE49-F238E27FC236}">
                  <a16:creationId xmlns:a16="http://schemas.microsoft.com/office/drawing/2014/main" id="{BD50A1AB-9E40-49E7-9A9B-EF6FAA1C839A}"/>
                </a:ext>
              </a:extLst>
            </p:cNvPr>
            <p:cNvSpPr txBox="1"/>
            <p:nvPr/>
          </p:nvSpPr>
          <p:spPr>
            <a:xfrm>
              <a:off x="4678640" y="4536867"/>
              <a:ext cx="461862" cy="369332"/>
            </a:xfrm>
            <a:prstGeom prst="rect">
              <a:avLst/>
            </a:prstGeom>
            <a:noFill/>
          </p:spPr>
          <p:txBody>
            <a:bodyPr wrap="square" rtlCol="0">
              <a:spAutoFit/>
            </a:bodyPr>
            <a:lstStyle/>
            <a:p>
              <a:r>
                <a:rPr lang="en-US" b="1" dirty="0">
                  <a:solidFill>
                    <a:srgbClr val="C00000"/>
                  </a:solidFill>
                </a:rPr>
                <a:t>9</a:t>
              </a:r>
            </a:p>
          </p:txBody>
        </p:sp>
      </p:grpSp>
      <p:grpSp>
        <p:nvGrpSpPr>
          <p:cNvPr id="38" name="Group 37">
            <a:extLst>
              <a:ext uri="{FF2B5EF4-FFF2-40B4-BE49-F238E27FC236}">
                <a16:creationId xmlns:a16="http://schemas.microsoft.com/office/drawing/2014/main" id="{5551B199-4B1E-4276-8C6B-6013A8A482F9}"/>
              </a:ext>
            </a:extLst>
          </p:cNvPr>
          <p:cNvGrpSpPr/>
          <p:nvPr/>
        </p:nvGrpSpPr>
        <p:grpSpPr>
          <a:xfrm>
            <a:off x="5846578" y="455798"/>
            <a:ext cx="6221424" cy="4812145"/>
            <a:chOff x="5794908" y="1311563"/>
            <a:chExt cx="6221424" cy="4812145"/>
          </a:xfrm>
        </p:grpSpPr>
        <p:pic>
          <p:nvPicPr>
            <p:cNvPr id="4" name="Picture 3">
              <a:extLst>
                <a:ext uri="{FF2B5EF4-FFF2-40B4-BE49-F238E27FC236}">
                  <a16:creationId xmlns:a16="http://schemas.microsoft.com/office/drawing/2014/main" id="{D7A045A2-2890-4E40-9FF1-C0CBB1BE384C}"/>
                </a:ext>
              </a:extLst>
            </p:cNvPr>
            <p:cNvPicPr>
              <a:picLocks noChangeAspect="1"/>
            </p:cNvPicPr>
            <p:nvPr/>
          </p:nvPicPr>
          <p:blipFill rotWithShape="1">
            <a:blip r:embed="rId3"/>
            <a:srcRect l="6915" t="17343" b="1714"/>
            <a:stretch/>
          </p:blipFill>
          <p:spPr>
            <a:xfrm>
              <a:off x="5794908" y="1311563"/>
              <a:ext cx="6221424" cy="4812145"/>
            </a:xfrm>
            <a:prstGeom prst="rect">
              <a:avLst/>
            </a:prstGeom>
          </p:spPr>
        </p:pic>
        <p:sp>
          <p:nvSpPr>
            <p:cNvPr id="28" name="TextBox 27">
              <a:extLst>
                <a:ext uri="{FF2B5EF4-FFF2-40B4-BE49-F238E27FC236}">
                  <a16:creationId xmlns:a16="http://schemas.microsoft.com/office/drawing/2014/main" id="{A99326AD-12D6-4DA1-94CA-C730D7C8AF2D}"/>
                </a:ext>
              </a:extLst>
            </p:cNvPr>
            <p:cNvSpPr txBox="1"/>
            <p:nvPr/>
          </p:nvSpPr>
          <p:spPr>
            <a:xfrm>
              <a:off x="6494195" y="3193890"/>
              <a:ext cx="461862" cy="369332"/>
            </a:xfrm>
            <a:prstGeom prst="rect">
              <a:avLst/>
            </a:prstGeom>
            <a:noFill/>
          </p:spPr>
          <p:txBody>
            <a:bodyPr wrap="square" rtlCol="0">
              <a:spAutoFit/>
            </a:bodyPr>
            <a:lstStyle/>
            <a:p>
              <a:r>
                <a:rPr lang="en-US" b="1" dirty="0">
                  <a:solidFill>
                    <a:srgbClr val="C00000"/>
                  </a:solidFill>
                </a:rPr>
                <a:t>0</a:t>
              </a:r>
            </a:p>
          </p:txBody>
        </p:sp>
        <p:sp>
          <p:nvSpPr>
            <p:cNvPr id="30" name="TextBox 29">
              <a:extLst>
                <a:ext uri="{FF2B5EF4-FFF2-40B4-BE49-F238E27FC236}">
                  <a16:creationId xmlns:a16="http://schemas.microsoft.com/office/drawing/2014/main" id="{26EC9C14-F470-48F2-8AEF-CFF4DB27CF2F}"/>
                </a:ext>
              </a:extLst>
            </p:cNvPr>
            <p:cNvSpPr txBox="1"/>
            <p:nvPr/>
          </p:nvSpPr>
          <p:spPr>
            <a:xfrm>
              <a:off x="6980778" y="2764367"/>
              <a:ext cx="341407" cy="369332"/>
            </a:xfrm>
            <a:prstGeom prst="rect">
              <a:avLst/>
            </a:prstGeom>
            <a:noFill/>
          </p:spPr>
          <p:txBody>
            <a:bodyPr wrap="square" rtlCol="0">
              <a:spAutoFit/>
            </a:bodyPr>
            <a:lstStyle/>
            <a:p>
              <a:r>
                <a:rPr lang="en-US" b="1" dirty="0">
                  <a:solidFill>
                    <a:srgbClr val="C00000"/>
                  </a:solidFill>
                </a:rPr>
                <a:t>1</a:t>
              </a:r>
            </a:p>
          </p:txBody>
        </p:sp>
        <p:sp>
          <p:nvSpPr>
            <p:cNvPr id="31" name="TextBox 30">
              <a:extLst>
                <a:ext uri="{FF2B5EF4-FFF2-40B4-BE49-F238E27FC236}">
                  <a16:creationId xmlns:a16="http://schemas.microsoft.com/office/drawing/2014/main" id="{86CD704B-5D92-4039-AFFE-04CF468FD30D}"/>
                </a:ext>
              </a:extLst>
            </p:cNvPr>
            <p:cNvSpPr txBox="1"/>
            <p:nvPr/>
          </p:nvSpPr>
          <p:spPr>
            <a:xfrm>
              <a:off x="7484740" y="2630145"/>
              <a:ext cx="461862" cy="369332"/>
            </a:xfrm>
            <a:prstGeom prst="rect">
              <a:avLst/>
            </a:prstGeom>
            <a:noFill/>
          </p:spPr>
          <p:txBody>
            <a:bodyPr wrap="square" rtlCol="0">
              <a:spAutoFit/>
            </a:bodyPr>
            <a:lstStyle/>
            <a:p>
              <a:r>
                <a:rPr lang="en-US" b="1" dirty="0">
                  <a:solidFill>
                    <a:srgbClr val="C00000"/>
                  </a:solidFill>
                </a:rPr>
                <a:t>2</a:t>
              </a:r>
            </a:p>
          </p:txBody>
        </p:sp>
        <p:sp>
          <p:nvSpPr>
            <p:cNvPr id="32" name="TextBox 31">
              <a:extLst>
                <a:ext uri="{FF2B5EF4-FFF2-40B4-BE49-F238E27FC236}">
                  <a16:creationId xmlns:a16="http://schemas.microsoft.com/office/drawing/2014/main" id="{11B4EB96-3888-4A83-8EA9-D2EDB676629A}"/>
                </a:ext>
              </a:extLst>
            </p:cNvPr>
            <p:cNvSpPr txBox="1"/>
            <p:nvPr/>
          </p:nvSpPr>
          <p:spPr>
            <a:xfrm>
              <a:off x="8076649" y="2632577"/>
              <a:ext cx="461862" cy="369332"/>
            </a:xfrm>
            <a:prstGeom prst="rect">
              <a:avLst/>
            </a:prstGeom>
            <a:noFill/>
          </p:spPr>
          <p:txBody>
            <a:bodyPr wrap="square" rtlCol="0">
              <a:spAutoFit/>
            </a:bodyPr>
            <a:lstStyle/>
            <a:p>
              <a:r>
                <a:rPr lang="en-US" b="1" dirty="0">
                  <a:solidFill>
                    <a:srgbClr val="C00000"/>
                  </a:solidFill>
                </a:rPr>
                <a:t>3</a:t>
              </a:r>
            </a:p>
          </p:txBody>
        </p:sp>
        <p:sp>
          <p:nvSpPr>
            <p:cNvPr id="33" name="TextBox 32">
              <a:extLst>
                <a:ext uri="{FF2B5EF4-FFF2-40B4-BE49-F238E27FC236}">
                  <a16:creationId xmlns:a16="http://schemas.microsoft.com/office/drawing/2014/main" id="{429450C5-41BD-4A91-9101-BF462BDAA413}"/>
                </a:ext>
              </a:extLst>
            </p:cNvPr>
            <p:cNvSpPr txBox="1"/>
            <p:nvPr/>
          </p:nvSpPr>
          <p:spPr>
            <a:xfrm>
              <a:off x="8711532" y="2951403"/>
              <a:ext cx="461862" cy="369332"/>
            </a:xfrm>
            <a:prstGeom prst="rect">
              <a:avLst/>
            </a:prstGeom>
            <a:noFill/>
          </p:spPr>
          <p:txBody>
            <a:bodyPr wrap="square" rtlCol="0">
              <a:spAutoFit/>
            </a:bodyPr>
            <a:lstStyle/>
            <a:p>
              <a:r>
                <a:rPr lang="en-US" b="1" dirty="0">
                  <a:solidFill>
                    <a:srgbClr val="C00000"/>
                  </a:solidFill>
                </a:rPr>
                <a:t>4</a:t>
              </a:r>
            </a:p>
          </p:txBody>
        </p:sp>
        <p:sp>
          <p:nvSpPr>
            <p:cNvPr id="34" name="TextBox 33">
              <a:extLst>
                <a:ext uri="{FF2B5EF4-FFF2-40B4-BE49-F238E27FC236}">
                  <a16:creationId xmlns:a16="http://schemas.microsoft.com/office/drawing/2014/main" id="{FC680972-AE01-4816-8BD9-9CD0D4B7134C}"/>
                </a:ext>
              </a:extLst>
            </p:cNvPr>
            <p:cNvSpPr txBox="1"/>
            <p:nvPr/>
          </p:nvSpPr>
          <p:spPr>
            <a:xfrm>
              <a:off x="9255263" y="3269410"/>
              <a:ext cx="461862" cy="369332"/>
            </a:xfrm>
            <a:prstGeom prst="rect">
              <a:avLst/>
            </a:prstGeom>
            <a:noFill/>
          </p:spPr>
          <p:txBody>
            <a:bodyPr wrap="square" rtlCol="0">
              <a:spAutoFit/>
            </a:bodyPr>
            <a:lstStyle/>
            <a:p>
              <a:r>
                <a:rPr lang="en-US" b="1" dirty="0">
                  <a:solidFill>
                    <a:srgbClr val="C00000"/>
                  </a:solidFill>
                </a:rPr>
                <a:t>5</a:t>
              </a:r>
            </a:p>
          </p:txBody>
        </p:sp>
        <p:sp>
          <p:nvSpPr>
            <p:cNvPr id="35" name="TextBox 34">
              <a:extLst>
                <a:ext uri="{FF2B5EF4-FFF2-40B4-BE49-F238E27FC236}">
                  <a16:creationId xmlns:a16="http://schemas.microsoft.com/office/drawing/2014/main" id="{9B2AC649-9A84-4337-B5FC-73E9900B7032}"/>
                </a:ext>
              </a:extLst>
            </p:cNvPr>
            <p:cNvSpPr txBox="1"/>
            <p:nvPr/>
          </p:nvSpPr>
          <p:spPr>
            <a:xfrm>
              <a:off x="9798994" y="3615533"/>
              <a:ext cx="461862" cy="369332"/>
            </a:xfrm>
            <a:prstGeom prst="rect">
              <a:avLst/>
            </a:prstGeom>
            <a:noFill/>
          </p:spPr>
          <p:txBody>
            <a:bodyPr wrap="square" rtlCol="0">
              <a:spAutoFit/>
            </a:bodyPr>
            <a:lstStyle/>
            <a:p>
              <a:r>
                <a:rPr lang="en-US" b="1" dirty="0">
                  <a:solidFill>
                    <a:srgbClr val="C00000"/>
                  </a:solidFill>
                </a:rPr>
                <a:t>6</a:t>
              </a:r>
            </a:p>
          </p:txBody>
        </p:sp>
        <p:sp>
          <p:nvSpPr>
            <p:cNvPr id="36" name="TextBox 35">
              <a:extLst>
                <a:ext uri="{FF2B5EF4-FFF2-40B4-BE49-F238E27FC236}">
                  <a16:creationId xmlns:a16="http://schemas.microsoft.com/office/drawing/2014/main" id="{13E5BD87-C951-4773-A86D-38D7F831466B}"/>
                </a:ext>
              </a:extLst>
            </p:cNvPr>
            <p:cNvSpPr txBox="1"/>
            <p:nvPr/>
          </p:nvSpPr>
          <p:spPr>
            <a:xfrm>
              <a:off x="10233869" y="4050045"/>
              <a:ext cx="461862" cy="369332"/>
            </a:xfrm>
            <a:prstGeom prst="rect">
              <a:avLst/>
            </a:prstGeom>
            <a:noFill/>
          </p:spPr>
          <p:txBody>
            <a:bodyPr wrap="square" rtlCol="0">
              <a:spAutoFit/>
            </a:bodyPr>
            <a:lstStyle/>
            <a:p>
              <a:r>
                <a:rPr lang="en-US" b="1" dirty="0">
                  <a:solidFill>
                    <a:srgbClr val="C00000"/>
                  </a:solidFill>
                </a:rPr>
                <a:t>7</a:t>
              </a:r>
            </a:p>
          </p:txBody>
        </p:sp>
      </p:grpSp>
      <p:sp>
        <p:nvSpPr>
          <p:cNvPr id="7" name="TextBox 6">
            <a:extLst>
              <a:ext uri="{FF2B5EF4-FFF2-40B4-BE49-F238E27FC236}">
                <a16:creationId xmlns:a16="http://schemas.microsoft.com/office/drawing/2014/main" id="{F9A452D8-4DE7-4E88-9A04-D623217AE179}"/>
              </a:ext>
            </a:extLst>
          </p:cNvPr>
          <p:cNvSpPr txBox="1"/>
          <p:nvPr/>
        </p:nvSpPr>
        <p:spPr>
          <a:xfrm>
            <a:off x="-202637" y="5310096"/>
            <a:ext cx="4669892" cy="646331"/>
          </a:xfrm>
          <a:prstGeom prst="rect">
            <a:avLst/>
          </a:prstGeom>
          <a:noFill/>
        </p:spPr>
        <p:txBody>
          <a:bodyPr wrap="square">
            <a:spAutoFit/>
          </a:bodyPr>
          <a:lstStyle/>
          <a:p>
            <a:pPr lvl="1"/>
            <a:r>
              <a:rPr lang="en-US" u="sng" dirty="0"/>
              <a:t>Low on the fringe</a:t>
            </a:r>
            <a:r>
              <a:rPr lang="en-US" dirty="0"/>
              <a:t>: slightly worse 0-1 differentiation, but better PNR capabilities</a:t>
            </a:r>
          </a:p>
        </p:txBody>
      </p:sp>
      <p:sp>
        <p:nvSpPr>
          <p:cNvPr id="27" name="TextBox 26">
            <a:extLst>
              <a:ext uri="{FF2B5EF4-FFF2-40B4-BE49-F238E27FC236}">
                <a16:creationId xmlns:a16="http://schemas.microsoft.com/office/drawing/2014/main" id="{34180288-FE99-4E61-9499-80A93A41C2D7}"/>
              </a:ext>
            </a:extLst>
          </p:cNvPr>
          <p:cNvSpPr txBox="1"/>
          <p:nvPr/>
        </p:nvSpPr>
        <p:spPr>
          <a:xfrm>
            <a:off x="6096000" y="5310096"/>
            <a:ext cx="4669892" cy="1200329"/>
          </a:xfrm>
          <a:prstGeom prst="rect">
            <a:avLst/>
          </a:prstGeom>
          <a:noFill/>
        </p:spPr>
        <p:txBody>
          <a:bodyPr wrap="square">
            <a:spAutoFit/>
          </a:bodyPr>
          <a:lstStyle/>
          <a:p>
            <a:pPr lvl="1"/>
            <a:r>
              <a:rPr lang="en-US" u="sng" dirty="0"/>
              <a:t>Middle of the fringe</a:t>
            </a:r>
            <a:r>
              <a:rPr lang="en-US" dirty="0"/>
              <a:t>: great 0-1 differentiation, and slightly better distinction between peaks overall, but lower maximum resolution</a:t>
            </a:r>
          </a:p>
        </p:txBody>
      </p:sp>
      <p:sp>
        <p:nvSpPr>
          <p:cNvPr id="40" name="TextBox 39">
            <a:extLst>
              <a:ext uri="{FF2B5EF4-FFF2-40B4-BE49-F238E27FC236}">
                <a16:creationId xmlns:a16="http://schemas.microsoft.com/office/drawing/2014/main" id="{55F9CBA8-A81D-49F2-A7C8-E079DB932012}"/>
              </a:ext>
            </a:extLst>
          </p:cNvPr>
          <p:cNvSpPr txBox="1"/>
          <p:nvPr/>
        </p:nvSpPr>
        <p:spPr>
          <a:xfrm rot="16200000">
            <a:off x="-212124" y="2319682"/>
            <a:ext cx="1190364" cy="369332"/>
          </a:xfrm>
          <a:prstGeom prst="rect">
            <a:avLst/>
          </a:prstGeom>
          <a:noFill/>
        </p:spPr>
        <p:txBody>
          <a:bodyPr wrap="square" rtlCol="0">
            <a:spAutoFit/>
          </a:bodyPr>
          <a:lstStyle/>
          <a:p>
            <a:r>
              <a:rPr lang="en-US" b="1" dirty="0"/>
              <a:t>Counts</a:t>
            </a:r>
          </a:p>
        </p:txBody>
      </p:sp>
      <p:sp>
        <p:nvSpPr>
          <p:cNvPr id="52" name="TextBox 51">
            <a:extLst>
              <a:ext uri="{FF2B5EF4-FFF2-40B4-BE49-F238E27FC236}">
                <a16:creationId xmlns:a16="http://schemas.microsoft.com/office/drawing/2014/main" id="{007019B8-7FD5-4080-93DB-C0D171A21C4C}"/>
              </a:ext>
            </a:extLst>
          </p:cNvPr>
          <p:cNvSpPr txBox="1"/>
          <p:nvPr/>
        </p:nvSpPr>
        <p:spPr>
          <a:xfrm>
            <a:off x="2369786" y="4851419"/>
            <a:ext cx="1938554" cy="369332"/>
          </a:xfrm>
          <a:prstGeom prst="rect">
            <a:avLst/>
          </a:prstGeom>
          <a:noFill/>
        </p:spPr>
        <p:txBody>
          <a:bodyPr wrap="square" rtlCol="0">
            <a:spAutoFit/>
          </a:bodyPr>
          <a:lstStyle/>
          <a:p>
            <a:r>
              <a:rPr lang="en-US" b="1" dirty="0"/>
              <a:t>Voltage (</a:t>
            </a:r>
            <a:r>
              <a:rPr lang="en-US" b="1" dirty="0" err="1"/>
              <a:t>a.u</a:t>
            </a:r>
            <a:r>
              <a:rPr lang="en-US" b="1" dirty="0"/>
              <a:t>.)</a:t>
            </a:r>
          </a:p>
        </p:txBody>
      </p:sp>
      <p:sp>
        <p:nvSpPr>
          <p:cNvPr id="53" name="TextBox 52">
            <a:extLst>
              <a:ext uri="{FF2B5EF4-FFF2-40B4-BE49-F238E27FC236}">
                <a16:creationId xmlns:a16="http://schemas.microsoft.com/office/drawing/2014/main" id="{4EAB6EA5-AAB7-4A04-A3F6-C9CAE837C58B}"/>
              </a:ext>
            </a:extLst>
          </p:cNvPr>
          <p:cNvSpPr txBox="1"/>
          <p:nvPr/>
        </p:nvSpPr>
        <p:spPr>
          <a:xfrm>
            <a:off x="8038219" y="4940764"/>
            <a:ext cx="1938554" cy="369332"/>
          </a:xfrm>
          <a:prstGeom prst="rect">
            <a:avLst/>
          </a:prstGeom>
          <a:noFill/>
        </p:spPr>
        <p:txBody>
          <a:bodyPr wrap="square" rtlCol="0">
            <a:spAutoFit/>
          </a:bodyPr>
          <a:lstStyle/>
          <a:p>
            <a:r>
              <a:rPr lang="en-US" b="1" dirty="0"/>
              <a:t>Voltage (</a:t>
            </a:r>
            <a:r>
              <a:rPr lang="en-US" b="1" dirty="0" err="1"/>
              <a:t>a.u</a:t>
            </a:r>
            <a:r>
              <a:rPr lang="en-US" b="1" dirty="0"/>
              <a:t>.)</a:t>
            </a:r>
          </a:p>
        </p:txBody>
      </p:sp>
      <p:sp>
        <p:nvSpPr>
          <p:cNvPr id="54" name="TextBox 53">
            <a:extLst>
              <a:ext uri="{FF2B5EF4-FFF2-40B4-BE49-F238E27FC236}">
                <a16:creationId xmlns:a16="http://schemas.microsoft.com/office/drawing/2014/main" id="{EEF628C7-535F-4D73-9C48-B56E2FF3E07B}"/>
              </a:ext>
            </a:extLst>
          </p:cNvPr>
          <p:cNvSpPr txBox="1"/>
          <p:nvPr/>
        </p:nvSpPr>
        <p:spPr>
          <a:xfrm>
            <a:off x="10671811" y="3762843"/>
            <a:ext cx="461862" cy="369332"/>
          </a:xfrm>
          <a:prstGeom prst="rect">
            <a:avLst/>
          </a:prstGeom>
          <a:noFill/>
        </p:spPr>
        <p:txBody>
          <a:bodyPr wrap="square" rtlCol="0">
            <a:spAutoFit/>
          </a:bodyPr>
          <a:lstStyle/>
          <a:p>
            <a:r>
              <a:rPr lang="en-US" b="1" dirty="0">
                <a:solidFill>
                  <a:srgbClr val="C00000"/>
                </a:solidFill>
              </a:rPr>
              <a:t>8+</a:t>
            </a:r>
          </a:p>
        </p:txBody>
      </p:sp>
      <p:sp>
        <p:nvSpPr>
          <p:cNvPr id="55" name="TextBox 54">
            <a:extLst>
              <a:ext uri="{FF2B5EF4-FFF2-40B4-BE49-F238E27FC236}">
                <a16:creationId xmlns:a16="http://schemas.microsoft.com/office/drawing/2014/main" id="{BBE66B1D-596D-45BB-820C-802582A8AA3C}"/>
              </a:ext>
            </a:extLst>
          </p:cNvPr>
          <p:cNvSpPr txBox="1"/>
          <p:nvPr/>
        </p:nvSpPr>
        <p:spPr>
          <a:xfrm>
            <a:off x="5067825" y="3964090"/>
            <a:ext cx="599890" cy="369332"/>
          </a:xfrm>
          <a:prstGeom prst="rect">
            <a:avLst/>
          </a:prstGeom>
          <a:noFill/>
        </p:spPr>
        <p:txBody>
          <a:bodyPr wrap="square" rtlCol="0">
            <a:spAutoFit/>
          </a:bodyPr>
          <a:lstStyle/>
          <a:p>
            <a:r>
              <a:rPr lang="en-US" b="1" dirty="0">
                <a:solidFill>
                  <a:srgbClr val="C00000"/>
                </a:solidFill>
              </a:rPr>
              <a:t>10+</a:t>
            </a:r>
          </a:p>
        </p:txBody>
      </p:sp>
      <p:sp>
        <p:nvSpPr>
          <p:cNvPr id="56" name="TextBox 55">
            <a:extLst>
              <a:ext uri="{FF2B5EF4-FFF2-40B4-BE49-F238E27FC236}">
                <a16:creationId xmlns:a16="http://schemas.microsoft.com/office/drawing/2014/main" id="{BE7B34A7-E91F-4A92-AE76-952E2E4C4EF9}"/>
              </a:ext>
            </a:extLst>
          </p:cNvPr>
          <p:cNvSpPr txBox="1"/>
          <p:nvPr/>
        </p:nvSpPr>
        <p:spPr>
          <a:xfrm>
            <a:off x="-60131" y="6528969"/>
            <a:ext cx="8491077" cy="338554"/>
          </a:xfrm>
          <a:prstGeom prst="rect">
            <a:avLst/>
          </a:prstGeom>
          <a:noFill/>
        </p:spPr>
        <p:txBody>
          <a:bodyPr wrap="square">
            <a:spAutoFit/>
          </a:bodyPr>
          <a:lstStyle/>
          <a:p>
            <a:r>
              <a:rPr lang="en-US" sz="1600" dirty="0">
                <a:solidFill>
                  <a:srgbClr val="0070C0"/>
                </a:solidFill>
              </a:rPr>
              <a:t>Example data location: \QFQI Lab Dropbox\Miller Eaton\QFQI data\2020\</a:t>
            </a:r>
            <a:r>
              <a:rPr lang="en-US" sz="1600" dirty="0" err="1">
                <a:solidFill>
                  <a:srgbClr val="0070C0"/>
                </a:solidFill>
              </a:rPr>
              <a:t>counting_high_photnum</a:t>
            </a:r>
            <a:r>
              <a:rPr lang="en-US" sz="1600" dirty="0">
                <a:solidFill>
                  <a:srgbClr val="0070C0"/>
                </a:solidFill>
              </a:rPr>
              <a:t>\</a:t>
            </a:r>
          </a:p>
        </p:txBody>
      </p:sp>
    </p:spTree>
    <p:extLst>
      <p:ext uri="{BB962C8B-B14F-4D97-AF65-F5344CB8AC3E}">
        <p14:creationId xmlns:p14="http://schemas.microsoft.com/office/powerpoint/2010/main" val="2987307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7EA400-5886-4780-83B0-C66DD956FE11}"/>
              </a:ext>
            </a:extLst>
          </p:cNvPr>
          <p:cNvPicPr>
            <a:picLocks noChangeAspect="1"/>
          </p:cNvPicPr>
          <p:nvPr/>
        </p:nvPicPr>
        <p:blipFill>
          <a:blip r:embed="rId2"/>
          <a:stretch>
            <a:fillRect/>
          </a:stretch>
        </p:blipFill>
        <p:spPr>
          <a:xfrm>
            <a:off x="1753807" y="748784"/>
            <a:ext cx="6191250" cy="4991100"/>
          </a:xfrm>
          <a:prstGeom prst="rect">
            <a:avLst/>
          </a:prstGeom>
        </p:spPr>
      </p:pic>
      <p:sp>
        <p:nvSpPr>
          <p:cNvPr id="4" name="TextBox 3">
            <a:extLst>
              <a:ext uri="{FF2B5EF4-FFF2-40B4-BE49-F238E27FC236}">
                <a16:creationId xmlns:a16="http://schemas.microsoft.com/office/drawing/2014/main" id="{A9A34158-31AC-4F39-B77F-2EA7A41E4E13}"/>
              </a:ext>
            </a:extLst>
          </p:cNvPr>
          <p:cNvSpPr txBox="1"/>
          <p:nvPr/>
        </p:nvSpPr>
        <p:spPr>
          <a:xfrm>
            <a:off x="3036047" y="2984148"/>
            <a:ext cx="461862" cy="369332"/>
          </a:xfrm>
          <a:prstGeom prst="rect">
            <a:avLst/>
          </a:prstGeom>
          <a:noFill/>
        </p:spPr>
        <p:txBody>
          <a:bodyPr wrap="square" rtlCol="0">
            <a:spAutoFit/>
          </a:bodyPr>
          <a:lstStyle/>
          <a:p>
            <a:r>
              <a:rPr lang="en-US" b="1" dirty="0">
                <a:solidFill>
                  <a:srgbClr val="C00000"/>
                </a:solidFill>
              </a:rPr>
              <a:t>0</a:t>
            </a:r>
          </a:p>
        </p:txBody>
      </p:sp>
      <p:sp>
        <p:nvSpPr>
          <p:cNvPr id="5" name="TextBox 4">
            <a:extLst>
              <a:ext uri="{FF2B5EF4-FFF2-40B4-BE49-F238E27FC236}">
                <a16:creationId xmlns:a16="http://schemas.microsoft.com/office/drawing/2014/main" id="{74A75DD8-081F-40DC-A0CC-996791CFD9C3}"/>
              </a:ext>
            </a:extLst>
          </p:cNvPr>
          <p:cNvSpPr txBox="1"/>
          <p:nvPr/>
        </p:nvSpPr>
        <p:spPr>
          <a:xfrm>
            <a:off x="3522630" y="2554625"/>
            <a:ext cx="341407" cy="369332"/>
          </a:xfrm>
          <a:prstGeom prst="rect">
            <a:avLst/>
          </a:prstGeom>
          <a:noFill/>
        </p:spPr>
        <p:txBody>
          <a:bodyPr wrap="square" rtlCol="0">
            <a:spAutoFit/>
          </a:bodyPr>
          <a:lstStyle/>
          <a:p>
            <a:r>
              <a:rPr lang="en-US" b="1" dirty="0">
                <a:solidFill>
                  <a:srgbClr val="C00000"/>
                </a:solidFill>
              </a:rPr>
              <a:t>1</a:t>
            </a:r>
          </a:p>
        </p:txBody>
      </p:sp>
      <p:sp>
        <p:nvSpPr>
          <p:cNvPr id="6" name="TextBox 5">
            <a:extLst>
              <a:ext uri="{FF2B5EF4-FFF2-40B4-BE49-F238E27FC236}">
                <a16:creationId xmlns:a16="http://schemas.microsoft.com/office/drawing/2014/main" id="{AB41734F-7886-4DFA-8C50-0F5775B16D76}"/>
              </a:ext>
            </a:extLst>
          </p:cNvPr>
          <p:cNvSpPr txBox="1"/>
          <p:nvPr/>
        </p:nvSpPr>
        <p:spPr>
          <a:xfrm>
            <a:off x="4031544" y="2185293"/>
            <a:ext cx="351444" cy="369332"/>
          </a:xfrm>
          <a:prstGeom prst="rect">
            <a:avLst/>
          </a:prstGeom>
          <a:noFill/>
        </p:spPr>
        <p:txBody>
          <a:bodyPr wrap="square" rtlCol="0">
            <a:spAutoFit/>
          </a:bodyPr>
          <a:lstStyle/>
          <a:p>
            <a:r>
              <a:rPr lang="en-US" b="1" dirty="0">
                <a:solidFill>
                  <a:srgbClr val="C00000"/>
                </a:solidFill>
              </a:rPr>
              <a:t>2</a:t>
            </a:r>
          </a:p>
        </p:txBody>
      </p:sp>
      <p:sp>
        <p:nvSpPr>
          <p:cNvPr id="7" name="TextBox 6">
            <a:extLst>
              <a:ext uri="{FF2B5EF4-FFF2-40B4-BE49-F238E27FC236}">
                <a16:creationId xmlns:a16="http://schemas.microsoft.com/office/drawing/2014/main" id="{EDFC2BB9-EA73-46BF-A1CE-71BA9E0BED28}"/>
              </a:ext>
            </a:extLst>
          </p:cNvPr>
          <p:cNvSpPr txBox="1"/>
          <p:nvPr/>
        </p:nvSpPr>
        <p:spPr>
          <a:xfrm>
            <a:off x="4618501" y="2265817"/>
            <a:ext cx="461862" cy="369332"/>
          </a:xfrm>
          <a:prstGeom prst="rect">
            <a:avLst/>
          </a:prstGeom>
          <a:noFill/>
        </p:spPr>
        <p:txBody>
          <a:bodyPr wrap="square" rtlCol="0">
            <a:spAutoFit/>
          </a:bodyPr>
          <a:lstStyle/>
          <a:p>
            <a:r>
              <a:rPr lang="en-US" b="1" dirty="0">
                <a:solidFill>
                  <a:srgbClr val="C00000"/>
                </a:solidFill>
              </a:rPr>
              <a:t>3</a:t>
            </a:r>
          </a:p>
        </p:txBody>
      </p:sp>
      <p:sp>
        <p:nvSpPr>
          <p:cNvPr id="8" name="TextBox 7">
            <a:extLst>
              <a:ext uri="{FF2B5EF4-FFF2-40B4-BE49-F238E27FC236}">
                <a16:creationId xmlns:a16="http://schemas.microsoft.com/office/drawing/2014/main" id="{854CD138-EA4A-41F2-A947-2904914A87CD}"/>
              </a:ext>
            </a:extLst>
          </p:cNvPr>
          <p:cNvSpPr txBox="1"/>
          <p:nvPr/>
        </p:nvSpPr>
        <p:spPr>
          <a:xfrm>
            <a:off x="5315876" y="2452915"/>
            <a:ext cx="461862" cy="369332"/>
          </a:xfrm>
          <a:prstGeom prst="rect">
            <a:avLst/>
          </a:prstGeom>
          <a:noFill/>
        </p:spPr>
        <p:txBody>
          <a:bodyPr wrap="square" rtlCol="0">
            <a:spAutoFit/>
          </a:bodyPr>
          <a:lstStyle/>
          <a:p>
            <a:r>
              <a:rPr lang="en-US" b="1" dirty="0">
                <a:solidFill>
                  <a:srgbClr val="C00000"/>
                </a:solidFill>
              </a:rPr>
              <a:t>4</a:t>
            </a:r>
          </a:p>
        </p:txBody>
      </p:sp>
      <p:sp>
        <p:nvSpPr>
          <p:cNvPr id="9" name="TextBox 8">
            <a:extLst>
              <a:ext uri="{FF2B5EF4-FFF2-40B4-BE49-F238E27FC236}">
                <a16:creationId xmlns:a16="http://schemas.microsoft.com/office/drawing/2014/main" id="{52ABC0D7-4E5A-429D-A300-A1B37724E12D}"/>
              </a:ext>
            </a:extLst>
          </p:cNvPr>
          <p:cNvSpPr txBox="1"/>
          <p:nvPr/>
        </p:nvSpPr>
        <p:spPr>
          <a:xfrm>
            <a:off x="5777738" y="2875002"/>
            <a:ext cx="461862" cy="369332"/>
          </a:xfrm>
          <a:prstGeom prst="rect">
            <a:avLst/>
          </a:prstGeom>
          <a:noFill/>
        </p:spPr>
        <p:txBody>
          <a:bodyPr wrap="square" rtlCol="0">
            <a:spAutoFit/>
          </a:bodyPr>
          <a:lstStyle/>
          <a:p>
            <a:r>
              <a:rPr lang="en-US" b="1" dirty="0">
                <a:solidFill>
                  <a:srgbClr val="C00000"/>
                </a:solidFill>
              </a:rPr>
              <a:t>5</a:t>
            </a:r>
          </a:p>
        </p:txBody>
      </p:sp>
      <p:sp>
        <p:nvSpPr>
          <p:cNvPr id="10" name="TextBox 9">
            <a:extLst>
              <a:ext uri="{FF2B5EF4-FFF2-40B4-BE49-F238E27FC236}">
                <a16:creationId xmlns:a16="http://schemas.microsoft.com/office/drawing/2014/main" id="{73C53459-980D-481D-8931-D95494034BE7}"/>
              </a:ext>
            </a:extLst>
          </p:cNvPr>
          <p:cNvSpPr txBox="1"/>
          <p:nvPr/>
        </p:nvSpPr>
        <p:spPr>
          <a:xfrm>
            <a:off x="6358386" y="3244334"/>
            <a:ext cx="461862" cy="369332"/>
          </a:xfrm>
          <a:prstGeom prst="rect">
            <a:avLst/>
          </a:prstGeom>
          <a:noFill/>
        </p:spPr>
        <p:txBody>
          <a:bodyPr wrap="square" rtlCol="0">
            <a:spAutoFit/>
          </a:bodyPr>
          <a:lstStyle/>
          <a:p>
            <a:r>
              <a:rPr lang="en-US" b="1" dirty="0">
                <a:solidFill>
                  <a:srgbClr val="C00000"/>
                </a:solidFill>
              </a:rPr>
              <a:t>6</a:t>
            </a:r>
          </a:p>
        </p:txBody>
      </p:sp>
      <p:sp>
        <p:nvSpPr>
          <p:cNvPr id="11" name="TextBox 10">
            <a:extLst>
              <a:ext uri="{FF2B5EF4-FFF2-40B4-BE49-F238E27FC236}">
                <a16:creationId xmlns:a16="http://schemas.microsoft.com/office/drawing/2014/main" id="{B1F99D97-A3BC-4ECF-A17F-C23D9B715056}"/>
              </a:ext>
            </a:extLst>
          </p:cNvPr>
          <p:cNvSpPr txBox="1"/>
          <p:nvPr/>
        </p:nvSpPr>
        <p:spPr>
          <a:xfrm>
            <a:off x="6820248" y="3766188"/>
            <a:ext cx="461862" cy="369332"/>
          </a:xfrm>
          <a:prstGeom prst="rect">
            <a:avLst/>
          </a:prstGeom>
          <a:noFill/>
        </p:spPr>
        <p:txBody>
          <a:bodyPr wrap="square" rtlCol="0">
            <a:spAutoFit/>
          </a:bodyPr>
          <a:lstStyle/>
          <a:p>
            <a:r>
              <a:rPr lang="en-US" b="1" dirty="0">
                <a:solidFill>
                  <a:srgbClr val="C00000"/>
                </a:solidFill>
              </a:rPr>
              <a:t>7+</a:t>
            </a:r>
          </a:p>
        </p:txBody>
      </p:sp>
      <p:sp>
        <p:nvSpPr>
          <p:cNvPr id="12" name="TextBox 11">
            <a:extLst>
              <a:ext uri="{FF2B5EF4-FFF2-40B4-BE49-F238E27FC236}">
                <a16:creationId xmlns:a16="http://schemas.microsoft.com/office/drawing/2014/main" id="{0271EA50-8A31-4937-83BB-AB4D7B3EB976}"/>
              </a:ext>
            </a:extLst>
          </p:cNvPr>
          <p:cNvSpPr txBox="1"/>
          <p:nvPr/>
        </p:nvSpPr>
        <p:spPr>
          <a:xfrm>
            <a:off x="1437693" y="66511"/>
            <a:ext cx="6823478" cy="646331"/>
          </a:xfrm>
          <a:prstGeom prst="rect">
            <a:avLst/>
          </a:prstGeom>
          <a:noFill/>
        </p:spPr>
        <p:txBody>
          <a:bodyPr wrap="square">
            <a:spAutoFit/>
          </a:bodyPr>
          <a:lstStyle/>
          <a:p>
            <a:pPr lvl="1"/>
            <a:r>
              <a:rPr lang="en-US" u="sng" dirty="0"/>
              <a:t>High on the fringe</a:t>
            </a:r>
            <a:r>
              <a:rPr lang="en-US" dirty="0"/>
              <a:t>: not as good peak distinction as when on the middle of the fringe, and also lower max detection of photons</a:t>
            </a:r>
          </a:p>
        </p:txBody>
      </p:sp>
      <p:sp>
        <p:nvSpPr>
          <p:cNvPr id="13" name="TextBox 12">
            <a:extLst>
              <a:ext uri="{FF2B5EF4-FFF2-40B4-BE49-F238E27FC236}">
                <a16:creationId xmlns:a16="http://schemas.microsoft.com/office/drawing/2014/main" id="{06B5E62C-AC7E-468F-9A90-296EAE7E5DB6}"/>
              </a:ext>
            </a:extLst>
          </p:cNvPr>
          <p:cNvSpPr txBox="1"/>
          <p:nvPr/>
        </p:nvSpPr>
        <p:spPr>
          <a:xfrm>
            <a:off x="-60131" y="6275066"/>
            <a:ext cx="8491077" cy="584775"/>
          </a:xfrm>
          <a:prstGeom prst="rect">
            <a:avLst/>
          </a:prstGeom>
          <a:noFill/>
        </p:spPr>
        <p:txBody>
          <a:bodyPr wrap="square">
            <a:spAutoFit/>
          </a:bodyPr>
          <a:lstStyle/>
          <a:p>
            <a:r>
              <a:rPr lang="en-US" sz="1600" dirty="0">
                <a:solidFill>
                  <a:srgbClr val="0070C0"/>
                </a:solidFill>
              </a:rPr>
              <a:t>Example data location: C:\Users\mille\QFQI Lab Dropbox\Miller Eaton\QFQI data\2020\</a:t>
            </a:r>
            <a:r>
              <a:rPr lang="en-US" sz="1600" dirty="0" err="1">
                <a:solidFill>
                  <a:srgbClr val="0070C0"/>
                </a:solidFill>
              </a:rPr>
              <a:t>counting_high_photnum</a:t>
            </a:r>
            <a:r>
              <a:rPr lang="en-US" sz="1600" dirty="0">
                <a:solidFill>
                  <a:srgbClr val="0070C0"/>
                </a:solidFill>
              </a:rPr>
              <a:t>\high on fb bias\</a:t>
            </a:r>
          </a:p>
        </p:txBody>
      </p:sp>
    </p:spTree>
    <p:extLst>
      <p:ext uri="{BB962C8B-B14F-4D97-AF65-F5344CB8AC3E}">
        <p14:creationId xmlns:p14="http://schemas.microsoft.com/office/powerpoint/2010/main" val="3112263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1481</Words>
  <Application>Microsoft Office PowerPoint</Application>
  <PresentationFormat>Widescreen</PresentationFormat>
  <Paragraphs>126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Cambria Math</vt:lpstr>
      <vt:lpstr>Office Theme</vt:lpstr>
      <vt:lpstr>Counting High Photon Numbers with a 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Biasing to Count Large Phton Numbers</dc:title>
  <dc:creator>Miller Eaton</dc:creator>
  <cp:lastModifiedBy>Miller Eaton</cp:lastModifiedBy>
  <cp:revision>108</cp:revision>
  <dcterms:created xsi:type="dcterms:W3CDTF">2020-12-17T03:04:14Z</dcterms:created>
  <dcterms:modified xsi:type="dcterms:W3CDTF">2022-03-26T21:39:27Z</dcterms:modified>
</cp:coreProperties>
</file>